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sldIdLst>
    <p:sldId id="256" r:id="rId5"/>
    <p:sldId id="257" r:id="rId6"/>
    <p:sldId id="269" r:id="rId7"/>
    <p:sldId id="270" r:id="rId8"/>
    <p:sldId id="260" r:id="rId9"/>
    <p:sldId id="258" r:id="rId10"/>
    <p:sldId id="259" r:id="rId11"/>
    <p:sldId id="261" r:id="rId12"/>
    <p:sldId id="265" r:id="rId13"/>
    <p:sldId id="266" r:id="rId14"/>
    <p:sldId id="264" r:id="rId15"/>
    <p:sldId id="271" r:id="rId16"/>
    <p:sldId id="272" r:id="rId17"/>
    <p:sldId id="273" r:id="rId18"/>
    <p:sldId id="274" r:id="rId19"/>
    <p:sldId id="275" r:id="rId20"/>
    <p:sldId id="276" r:id="rId21"/>
    <p:sldId id="277" r:id="rId22"/>
    <p:sldId id="278" r:id="rId23"/>
    <p:sldId id="281" r:id="rId24"/>
    <p:sldId id="282" r:id="rId25"/>
    <p:sldId id="283" r:id="rId26"/>
    <p:sldId id="284" r:id="rId27"/>
    <p:sldId id="285" r:id="rId28"/>
    <p:sldId id="286" r:id="rId29"/>
    <p:sldId id="287" r:id="rId30"/>
    <p:sldId id="288" r:id="rId31"/>
    <p:sldId id="295" r:id="rId32"/>
    <p:sldId id="297" r:id="rId33"/>
    <p:sldId id="279" r:id="rId34"/>
    <p:sldId id="289" r:id="rId35"/>
    <p:sldId id="290" r:id="rId36"/>
    <p:sldId id="291" r:id="rId37"/>
    <p:sldId id="296" r:id="rId38"/>
    <p:sldId id="298" r:id="rId39"/>
    <p:sldId id="280" r:id="rId40"/>
    <p:sldId id="292" r:id="rId41"/>
    <p:sldId id="293" r:id="rId42"/>
    <p:sldId id="294"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te, Jaclyn" initials="CJ" lastIdx="13" clrIdx="0"/>
  <p:cmAuthor id="2" name="Donna Dawson" initials="DLD" lastIdx="5" clrIdx="1"/>
  <p:cmAuthor id="3" name="Inglis, Barbara" initials="IB"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A90340-CD2F-43BD-A0B6-B6C431E468EF}" v="1" dt="2022-01-17T19:35:38.051"/>
    <p1510:client id="{DF23B463-D8CF-4753-8906-1C059565EAFD}" v="3" dt="2022-01-17T19:28:58.3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68030" autoAdjust="0"/>
  </p:normalViewPr>
  <p:slideViewPr>
    <p:cSldViewPr snapToGrid="0">
      <p:cViewPr varScale="1">
        <p:scale>
          <a:sx n="78" d="100"/>
          <a:sy n="78" d="100"/>
        </p:scale>
        <p:origin x="1374" y="54"/>
      </p:cViewPr>
      <p:guideLst>
        <p:guide orient="horz" pos="1620"/>
        <p:guide pos="2880"/>
      </p:guideLst>
    </p:cSldViewPr>
  </p:slideViewPr>
  <p:notesTextViewPr>
    <p:cViewPr>
      <p:scale>
        <a:sx n="1" d="1"/>
        <a:sy n="1" d="1"/>
      </p:scale>
      <p:origin x="0" y="0"/>
    </p:cViewPr>
  </p:notesTextViewPr>
  <p:notesViewPr>
    <p:cSldViewPr snapToGrid="0">
      <p:cViewPr>
        <p:scale>
          <a:sx n="110" d="100"/>
          <a:sy n="110" d="100"/>
        </p:scale>
        <p:origin x="-2107" y="-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ute, Jaclyn" userId="5dea0fbf-6608-406a-a0f6-646be1ed43a2" providerId="ADAL" clId="{5C1342C8-2480-4F23-A2F4-7726B677B791}"/>
    <pc:docChg chg="custSel modSld sldOrd">
      <pc:chgData name="Chute, Jaclyn" userId="5dea0fbf-6608-406a-a0f6-646be1ed43a2" providerId="ADAL" clId="{5C1342C8-2480-4F23-A2F4-7726B677B791}" dt="2021-07-09T15:16:20.454" v="88" actId="20577"/>
      <pc:docMkLst>
        <pc:docMk/>
      </pc:docMkLst>
      <pc:sldChg chg="ord">
        <pc:chgData name="Chute, Jaclyn" userId="5dea0fbf-6608-406a-a0f6-646be1ed43a2" providerId="ADAL" clId="{5C1342C8-2480-4F23-A2F4-7726B677B791}" dt="2021-07-09T15:15:41.233" v="21"/>
        <pc:sldMkLst>
          <pc:docMk/>
          <pc:sldMk cId="2565884043" sldId="265"/>
        </pc:sldMkLst>
      </pc:sldChg>
      <pc:sldChg chg="modNotesTx">
        <pc:chgData name="Chute, Jaclyn" userId="5dea0fbf-6608-406a-a0f6-646be1ed43a2" providerId="ADAL" clId="{5C1342C8-2480-4F23-A2F4-7726B677B791}" dt="2021-07-09T15:16:20.454" v="88" actId="20577"/>
        <pc:sldMkLst>
          <pc:docMk/>
          <pc:sldMk cId="4053146781" sldId="281"/>
        </pc:sldMkLst>
      </pc:sldChg>
    </pc:docChg>
  </pc:docChgLst>
  <pc:docChgLst>
    <pc:chgData name="Inglis, Barbara" userId="cd18daee-d2ec-498d-b7bd-76d1c87ea2b2" providerId="ADAL" clId="{92101565-6A57-41CF-B7DD-7F2691435335}"/>
    <pc:docChg chg="modSld">
      <pc:chgData name="Inglis, Barbara" userId="cd18daee-d2ec-498d-b7bd-76d1c87ea2b2" providerId="ADAL" clId="{92101565-6A57-41CF-B7DD-7F2691435335}" dt="2021-04-16T17:58:50.130" v="1" actId="20577"/>
      <pc:docMkLst>
        <pc:docMk/>
      </pc:docMkLst>
      <pc:sldChg chg="modNotesTx">
        <pc:chgData name="Inglis, Barbara" userId="cd18daee-d2ec-498d-b7bd-76d1c87ea2b2" providerId="ADAL" clId="{92101565-6A57-41CF-B7DD-7F2691435335}" dt="2021-04-16T17:58:50.130" v="1" actId="20577"/>
        <pc:sldMkLst>
          <pc:docMk/>
          <pc:sldMk cId="1869124348" sldId="269"/>
        </pc:sldMkLst>
      </pc:sldChg>
    </pc:docChg>
  </pc:docChgLst>
  <pc:docChgLst>
    <pc:chgData name="Galet, Nicole" userId="S::ngalet@dfc-plc.ca::6e1d3cd5-414e-411a-bf50-ea0468899821" providerId="AD" clId="Web-{DAD958F2-8EA8-E935-AE93-533F32180769}"/>
    <pc:docChg chg="modSld">
      <pc:chgData name="Galet, Nicole" userId="S::ngalet@dfc-plc.ca::6e1d3cd5-414e-411a-bf50-ea0468899821" providerId="AD" clId="Web-{DAD958F2-8EA8-E935-AE93-533F32180769}" dt="2021-12-16T17:54:41.230" v="7"/>
      <pc:docMkLst>
        <pc:docMk/>
      </pc:docMkLst>
      <pc:sldChg chg="modNotes">
        <pc:chgData name="Galet, Nicole" userId="S::ngalet@dfc-plc.ca::6e1d3cd5-414e-411a-bf50-ea0468899821" providerId="AD" clId="Web-{DAD958F2-8EA8-E935-AE93-533F32180769}" dt="2021-12-16T17:54:41.230" v="7"/>
        <pc:sldMkLst>
          <pc:docMk/>
          <pc:sldMk cId="2803808454" sldId="256"/>
        </pc:sldMkLst>
      </pc:sldChg>
    </pc:docChg>
  </pc:docChgLst>
  <pc:docChgLst>
    <pc:chgData name="Galet, Nicole" userId="S::ngalet@dfc-plc.ca::6e1d3cd5-414e-411a-bf50-ea0468899821" providerId="AD" clId="Web-{2507B027-F28B-3A7B-5141-CE8DBAF4B0D9}"/>
    <pc:docChg chg="modSld">
      <pc:chgData name="Galet, Nicole" userId="S::ngalet@dfc-plc.ca::6e1d3cd5-414e-411a-bf50-ea0468899821" providerId="AD" clId="Web-{2507B027-F28B-3A7B-5141-CE8DBAF4B0D9}" dt="2021-12-02T19:55:27.527" v="93"/>
      <pc:docMkLst>
        <pc:docMk/>
      </pc:docMkLst>
      <pc:sldChg chg="modNotes">
        <pc:chgData name="Galet, Nicole" userId="S::ngalet@dfc-plc.ca::6e1d3cd5-414e-411a-bf50-ea0468899821" providerId="AD" clId="Web-{2507B027-F28B-3A7B-5141-CE8DBAF4B0D9}" dt="2021-12-02T19:55:27.527" v="93"/>
        <pc:sldMkLst>
          <pc:docMk/>
          <pc:sldMk cId="2803808454" sldId="256"/>
        </pc:sldMkLst>
      </pc:sldChg>
    </pc:docChg>
  </pc:docChgLst>
  <pc:docChgLst>
    <pc:chgData name="Buchanan, Lindsay" userId="12683a92-547f-47e8-af5c-04768b696763" providerId="ADAL" clId="{F6DB9FA9-EA3D-4A9C-B221-2344C19ABC01}"/>
    <pc:docChg chg="modSld sldOrd">
      <pc:chgData name="Buchanan, Lindsay" userId="12683a92-547f-47e8-af5c-04768b696763" providerId="ADAL" clId="{F6DB9FA9-EA3D-4A9C-B221-2344C19ABC01}" dt="2021-05-27T20:03:12.115" v="1"/>
      <pc:docMkLst>
        <pc:docMk/>
      </pc:docMkLst>
      <pc:sldChg chg="ord">
        <pc:chgData name="Buchanan, Lindsay" userId="12683a92-547f-47e8-af5c-04768b696763" providerId="ADAL" clId="{F6DB9FA9-EA3D-4A9C-B221-2344C19ABC01}" dt="2021-05-27T20:03:12.115" v="1"/>
        <pc:sldMkLst>
          <pc:docMk/>
          <pc:sldMk cId="2879954896"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Georgia" panose="02040502050405020303" pitchFamily="18" charset="0"/>
              </a:defRPr>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Georgia" panose="02040502050405020303" pitchFamily="18" charset="0"/>
              </a:defRPr>
            </a:lvl1pPr>
          </a:lstStyle>
          <a:p>
            <a:fld id="{8406BD60-1E20-4093-8EC1-0CE3E1063988}" type="datetimeFigureOut">
              <a:rPr lang="en-CA" smtClean="0"/>
              <a:pPr/>
              <a:t>2022-01-17</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Georgia" panose="02040502050405020303" pitchFamily="18" charset="0"/>
              </a:defRPr>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Georgia" panose="02040502050405020303" pitchFamily="18" charset="0"/>
              </a:defRPr>
            </a:lvl1pPr>
          </a:lstStyle>
          <a:p>
            <a:fld id="{B4745A9F-459A-4A2E-AC98-F82562222865}" type="slidenum">
              <a:rPr lang="en-CA" smtClean="0"/>
              <a:pPr/>
              <a:t>‹#›</a:t>
            </a:fld>
            <a:endParaRPr lang="en-CA" dirty="0"/>
          </a:p>
        </p:txBody>
      </p:sp>
    </p:spTree>
    <p:extLst>
      <p:ext uri="{BB962C8B-B14F-4D97-AF65-F5344CB8AC3E}">
        <p14:creationId xmlns:p14="http://schemas.microsoft.com/office/powerpoint/2010/main" val="3421899633"/>
      </p:ext>
    </p:extLst>
  </p:cSld>
  <p:clrMap bg1="lt1" tx1="dk1" bg2="lt2" tx2="dk2" accent1="accent1" accent2="accent2" accent3="accent3" accent4="accent4" accent5="accent5" accent6="accent6" hlink="hlink" folHlink="folHlink"/>
  <p:notesStyle>
    <a:lvl1pPr marL="0" algn="l" defTabSz="685783" rtl="0" eaLnBrk="1" latinLnBrk="0" hangingPunct="1">
      <a:defRPr sz="900" b="0" i="0" kern="1200">
        <a:solidFill>
          <a:schemeClr val="tx1"/>
        </a:solidFill>
        <a:latin typeface="Georgia" panose="02040502050405020303" pitchFamily="18"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900" b="1" i="0" u="none" strike="noStrike" kern="1200" baseline="0" dirty="0">
                <a:solidFill>
                  <a:schemeClr val="tx1"/>
                </a:solidFill>
                <a:latin typeface="Georgia" panose="02040502050405020303" pitchFamily="18" charset="0"/>
                <a:ea typeface="+mn-ea"/>
                <a:cs typeface="+mn-cs"/>
              </a:rPr>
              <a:t>Copyright © 2021 Dairy Farmers of Canada</a:t>
            </a:r>
            <a:endParaRPr lang="en-CA" b="1" dirty="0"/>
          </a:p>
          <a:p>
            <a:endParaRPr lang="en-CA" b="1" dirty="0"/>
          </a:p>
          <a:p>
            <a:r>
              <a:rPr lang="en-CA" b="1" dirty="0"/>
              <a:t>Slide Intent: </a:t>
            </a:r>
            <a:r>
              <a:rPr lang="en-CA" b="0" dirty="0"/>
              <a:t>Introduce the lesson.</a:t>
            </a:r>
            <a:endParaRPr lang="en-CA" b="1" dirty="0"/>
          </a:p>
          <a:p>
            <a:endParaRPr lang="en-CA" b="1" dirty="0"/>
          </a:p>
          <a:p>
            <a:r>
              <a:rPr lang="en-CA" b="1" i="0" dirty="0"/>
              <a:t>Teacher: </a:t>
            </a:r>
            <a:r>
              <a:rPr lang="en-CA" b="0" i="0" dirty="0"/>
              <a:t>Read the slide.</a:t>
            </a:r>
            <a:endParaRPr lang="en-CA" b="1" i="0" dirty="0"/>
          </a:p>
          <a:p>
            <a:endParaRPr lang="en-CA" dirty="0"/>
          </a:p>
          <a:p>
            <a:r>
              <a:rPr lang="en-CA" b="1"/>
              <a:t>This slide deck contains embedded videos. To play videos directly from the slides, click “enable editing” and then click “enable content” on the top bar. Alternatively, you can use the Vimeo links in the notes section of the relevant slides to access the videos.</a:t>
            </a:r>
            <a:r>
              <a:rPr lang="en-CA"/>
              <a:t> </a:t>
            </a:r>
          </a:p>
        </p:txBody>
      </p:sp>
      <p:sp>
        <p:nvSpPr>
          <p:cNvPr id="4" name="Slide Number Placeholder 3"/>
          <p:cNvSpPr>
            <a:spLocks noGrp="1"/>
          </p:cNvSpPr>
          <p:nvPr>
            <p:ph type="sldNum" sz="quarter" idx="5"/>
          </p:nvPr>
        </p:nvSpPr>
        <p:spPr/>
        <p:txBody>
          <a:bodyPr/>
          <a:lstStyle/>
          <a:p>
            <a:fld id="{B4745A9F-459A-4A2E-AC98-F82562222865}" type="slidenum">
              <a:rPr lang="en-CA" smtClean="0"/>
              <a:t>1</a:t>
            </a:fld>
            <a:endParaRPr lang="en-CA" dirty="0"/>
          </a:p>
        </p:txBody>
      </p:sp>
    </p:spTree>
    <p:extLst>
      <p:ext uri="{BB962C8B-B14F-4D97-AF65-F5344CB8AC3E}">
        <p14:creationId xmlns:p14="http://schemas.microsoft.com/office/powerpoint/2010/main" val="3687462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1" kern="1200" dirty="0">
                <a:solidFill>
                  <a:schemeClr val="tx1"/>
                </a:solidFill>
                <a:effectLst/>
                <a:ea typeface="+mn-ea"/>
                <a:cs typeface="+mn-cs"/>
              </a:rPr>
              <a:t>Slide Intent</a:t>
            </a:r>
            <a:r>
              <a:rPr lang="en-CA" sz="1200" kern="1200" dirty="0">
                <a:solidFill>
                  <a:schemeClr val="tx1"/>
                </a:solidFill>
                <a:effectLst/>
                <a:ea typeface="+mn-ea"/>
                <a:cs typeface="+mn-cs"/>
              </a:rPr>
              <a:t>: Encourage a positive relationship with food. </a:t>
            </a:r>
          </a:p>
          <a:p>
            <a:pPr lvl="0"/>
            <a:endParaRPr lang="en-CA"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ea typeface="+mn-ea"/>
                <a:cs typeface="+mn-cs"/>
              </a:rPr>
              <a:t>Teacher</a:t>
            </a:r>
            <a:r>
              <a:rPr lang="en-CA" sz="1200" kern="1200" dirty="0">
                <a:solidFill>
                  <a:schemeClr val="tx1"/>
                </a:solidFill>
                <a:effectLst/>
                <a:ea typeface="+mn-ea"/>
                <a:cs typeface="+mn-cs"/>
              </a:rPr>
              <a:t>: There is no such thing as a “perfect” or “correct” meal or snack. What matters most is how and what you eat over time, rather than following a precise meal or snack structure every single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ea typeface="+mn-ea"/>
              <a:cs typeface="+mn-cs"/>
            </a:endParaRPr>
          </a:p>
          <a:p>
            <a:r>
              <a:rPr lang="en-CA" sz="1200" kern="1200" dirty="0">
                <a:solidFill>
                  <a:schemeClr val="tx1"/>
                </a:solidFill>
                <a:effectLst/>
                <a:ea typeface="+mn-ea"/>
                <a:cs typeface="+mn-cs"/>
              </a:rPr>
              <a:t>Note: While this Foods module includes discussion about nutrients and the benefits of eating a variety of foods, we encourage neutral food exposure and conversation about all foods to preserve and foster a positive relationship with food. </a:t>
            </a:r>
            <a:r>
              <a:rPr lang="en-CA" sz="900" b="0" i="0" kern="1200" dirty="0">
                <a:solidFill>
                  <a:schemeClr val="tx1"/>
                </a:solidFill>
                <a:latin typeface="Georgia" panose="02040502050405020303" pitchFamily="18" charset="0"/>
                <a:ea typeface="+mn-ea"/>
                <a:cs typeface="+mn-cs"/>
              </a:rPr>
              <a:t>Neutral food conversations mean there is no judgement of the food or the person eating the food. </a:t>
            </a:r>
            <a:r>
              <a:rPr lang="en-CA" sz="1200" kern="1200" dirty="0">
                <a:solidFill>
                  <a:schemeClr val="tx1"/>
                </a:solidFill>
                <a:effectLst/>
                <a:ea typeface="+mn-ea"/>
                <a:cs typeface="+mn-cs"/>
              </a:rPr>
              <a:t>Being mindful of how health messages are delivered and avoiding techniques such as food tracking and food monitoring are recommended to minimize the risk of disordered eating behaviour that is associated with these practices.</a:t>
            </a:r>
            <a:r>
              <a:rPr lang="en-CA" sz="1200" kern="1200" baseline="30000" dirty="0">
                <a:solidFill>
                  <a:schemeClr val="tx1"/>
                </a:solidFill>
                <a:effectLst/>
                <a:ea typeface="+mn-ea"/>
                <a:cs typeface="+mn-cs"/>
              </a:rPr>
              <a:t>1</a:t>
            </a:r>
            <a:r>
              <a:rPr lang="en-CA" sz="1200" kern="1200" dirty="0">
                <a:solidFill>
                  <a:schemeClr val="tx1"/>
                </a:solidFill>
                <a:effectLst/>
                <a:ea typeface="+mn-ea"/>
                <a:cs typeface="+mn-cs"/>
              </a:rPr>
              <a:t> </a:t>
            </a:r>
          </a:p>
          <a:p>
            <a:r>
              <a:rPr lang="en-CA" sz="1200" kern="1200" dirty="0">
                <a:solidFill>
                  <a:schemeClr val="tx1"/>
                </a:solidFill>
                <a:effectLst/>
                <a:ea typeface="+mn-ea"/>
                <a:cs typeface="+mn-cs"/>
              </a:rPr>
              <a:t> </a:t>
            </a:r>
          </a:p>
          <a:p>
            <a:r>
              <a:rPr lang="en-CA" sz="1200" kern="1200" baseline="30000" dirty="0">
                <a:solidFill>
                  <a:schemeClr val="tx1"/>
                </a:solidFill>
                <a:effectLst/>
                <a:ea typeface="+mn-ea"/>
                <a:cs typeface="+mn-cs"/>
              </a:rPr>
              <a:t>1</a:t>
            </a:r>
            <a:r>
              <a:rPr lang="en-CA" sz="1200" kern="1200" dirty="0">
                <a:solidFill>
                  <a:schemeClr val="tx1"/>
                </a:solidFill>
                <a:effectLst/>
                <a:ea typeface="+mn-ea"/>
                <a:cs typeface="+mn-cs"/>
              </a:rPr>
              <a:t>Pinhas et al. Trading health for a healthy weight: the uncharted side of healthy weights initiatives. </a:t>
            </a:r>
            <a:r>
              <a:rPr lang="en-CA" sz="1200" i="1" kern="1200" dirty="0">
                <a:solidFill>
                  <a:schemeClr val="tx1"/>
                </a:solidFill>
                <a:effectLst/>
                <a:ea typeface="+mn-ea"/>
                <a:cs typeface="+mn-cs"/>
              </a:rPr>
              <a:t>Eat Disord </a:t>
            </a:r>
            <a:r>
              <a:rPr lang="en-CA" sz="1200" kern="1200" dirty="0">
                <a:solidFill>
                  <a:schemeClr val="tx1"/>
                </a:solidFill>
                <a:effectLst/>
                <a:ea typeface="+mn-ea"/>
                <a:cs typeface="+mn-cs"/>
              </a:rPr>
              <a:t>2013;21:109-116.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10</a:t>
            </a:fld>
            <a:endParaRPr lang="en-CA" dirty="0"/>
          </a:p>
        </p:txBody>
      </p:sp>
    </p:spTree>
    <p:extLst>
      <p:ext uri="{BB962C8B-B14F-4D97-AF65-F5344CB8AC3E}">
        <p14:creationId xmlns:p14="http://schemas.microsoft.com/office/powerpoint/2010/main" val="2568085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Optional whole class activity.</a:t>
            </a:r>
          </a:p>
          <a:p>
            <a:pPr marL="0" indent="0">
              <a:buFontTx/>
              <a:buNone/>
            </a:pPr>
            <a:endParaRPr lang="en-CA" b="0" dirty="0"/>
          </a:p>
          <a:p>
            <a:r>
              <a:rPr lang="en-CA" b="1" dirty="0"/>
              <a:t>Teacher: </a:t>
            </a:r>
            <a:r>
              <a:rPr lang="en-CA" b="0" dirty="0"/>
              <a:t>Show the slide for students to view, assess, and record answers on their worksheet. Activity sheets are included in the Student Workbook.</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11</a:t>
            </a:fld>
            <a:endParaRPr lang="en-CA" dirty="0"/>
          </a:p>
        </p:txBody>
      </p:sp>
    </p:spTree>
    <p:extLst>
      <p:ext uri="{BB962C8B-B14F-4D97-AF65-F5344CB8AC3E}">
        <p14:creationId xmlns:p14="http://schemas.microsoft.com/office/powerpoint/2010/main" val="1721432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Optional whole class activity.</a:t>
            </a:r>
          </a:p>
          <a:p>
            <a:endParaRPr lang="en-CA" b="0" dirty="0"/>
          </a:p>
          <a:p>
            <a:r>
              <a:rPr lang="en-CA" b="1" dirty="0"/>
              <a:t>Teacher: </a:t>
            </a:r>
            <a:r>
              <a:rPr lang="en-CA" b="0" dirty="0"/>
              <a:t>Show the slide for students to view, assess, and record answers on their worksheet.</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12</a:t>
            </a:fld>
            <a:endParaRPr lang="en-CA" dirty="0"/>
          </a:p>
        </p:txBody>
      </p:sp>
    </p:spTree>
    <p:extLst>
      <p:ext uri="{BB962C8B-B14F-4D97-AF65-F5344CB8AC3E}">
        <p14:creationId xmlns:p14="http://schemas.microsoft.com/office/powerpoint/2010/main" val="3955397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Optional whole class activity.</a:t>
            </a:r>
          </a:p>
          <a:p>
            <a:endParaRPr lang="en-CA" b="0" dirty="0"/>
          </a:p>
          <a:p>
            <a:r>
              <a:rPr lang="en-CA" b="1" dirty="0"/>
              <a:t>Teacher: </a:t>
            </a:r>
            <a:r>
              <a:rPr lang="en-CA" b="0" dirty="0"/>
              <a:t>Show the slide for students to view, assess, and record answers on their worksheet.</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13</a:t>
            </a:fld>
            <a:endParaRPr lang="en-CA" dirty="0"/>
          </a:p>
        </p:txBody>
      </p:sp>
    </p:spTree>
    <p:extLst>
      <p:ext uri="{BB962C8B-B14F-4D97-AF65-F5344CB8AC3E}">
        <p14:creationId xmlns:p14="http://schemas.microsoft.com/office/powerpoint/2010/main" val="4279323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Optional whole class activity.</a:t>
            </a:r>
          </a:p>
          <a:p>
            <a:endParaRPr lang="en-CA" b="0" dirty="0"/>
          </a:p>
          <a:p>
            <a:r>
              <a:rPr lang="en-CA" b="1" dirty="0"/>
              <a:t>Teacher: </a:t>
            </a:r>
            <a:r>
              <a:rPr lang="en-CA" b="0" dirty="0"/>
              <a:t>Show the slide for students to view, assess, and record answers on their worksheet.</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14</a:t>
            </a:fld>
            <a:endParaRPr lang="en-CA" dirty="0"/>
          </a:p>
        </p:txBody>
      </p:sp>
    </p:spTree>
    <p:extLst>
      <p:ext uri="{BB962C8B-B14F-4D97-AF65-F5344CB8AC3E}">
        <p14:creationId xmlns:p14="http://schemas.microsoft.com/office/powerpoint/2010/main" val="3151261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Optional whole class activity.</a:t>
            </a:r>
          </a:p>
          <a:p>
            <a:endParaRPr lang="en-CA" b="0" dirty="0"/>
          </a:p>
          <a:p>
            <a:r>
              <a:rPr lang="en-CA" b="1" dirty="0"/>
              <a:t>Teacher: </a:t>
            </a:r>
            <a:r>
              <a:rPr lang="en-CA" b="0" dirty="0"/>
              <a:t>Show the slide for students to view, assess, and record answers on their worksheet.</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15</a:t>
            </a:fld>
            <a:endParaRPr lang="en-CA" dirty="0"/>
          </a:p>
        </p:txBody>
      </p:sp>
    </p:spTree>
    <p:extLst>
      <p:ext uri="{BB962C8B-B14F-4D97-AF65-F5344CB8AC3E}">
        <p14:creationId xmlns:p14="http://schemas.microsoft.com/office/powerpoint/2010/main" val="3381998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Optional whole class activity.</a:t>
            </a:r>
          </a:p>
          <a:p>
            <a:endParaRPr lang="en-CA" b="0" dirty="0"/>
          </a:p>
          <a:p>
            <a:r>
              <a:rPr lang="en-CA" b="1" dirty="0"/>
              <a:t>Teacher: </a:t>
            </a:r>
            <a:r>
              <a:rPr lang="en-CA" b="0" dirty="0"/>
              <a:t>Show the slide for students to view, assess, and record answers on their worksheet.</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16</a:t>
            </a:fld>
            <a:endParaRPr lang="en-CA" dirty="0"/>
          </a:p>
        </p:txBody>
      </p:sp>
    </p:spTree>
    <p:extLst>
      <p:ext uri="{BB962C8B-B14F-4D97-AF65-F5344CB8AC3E}">
        <p14:creationId xmlns:p14="http://schemas.microsoft.com/office/powerpoint/2010/main" val="43643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Optional whole class activity.</a:t>
            </a:r>
          </a:p>
          <a:p>
            <a:endParaRPr lang="en-CA" b="0" dirty="0"/>
          </a:p>
          <a:p>
            <a:r>
              <a:rPr lang="en-CA" b="1" dirty="0"/>
              <a:t>Teacher: </a:t>
            </a:r>
            <a:r>
              <a:rPr lang="en-CA" b="0" dirty="0"/>
              <a:t>Show the slide for students to view, assess, and record answers on their worksheet.</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17</a:t>
            </a:fld>
            <a:endParaRPr lang="en-CA" dirty="0"/>
          </a:p>
        </p:txBody>
      </p:sp>
    </p:spTree>
    <p:extLst>
      <p:ext uri="{BB962C8B-B14F-4D97-AF65-F5344CB8AC3E}">
        <p14:creationId xmlns:p14="http://schemas.microsoft.com/office/powerpoint/2010/main" val="939798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Optional whole class activity.</a:t>
            </a:r>
          </a:p>
          <a:p>
            <a:endParaRPr lang="en-CA" b="0" dirty="0"/>
          </a:p>
          <a:p>
            <a:r>
              <a:rPr lang="en-CA" b="1" dirty="0"/>
              <a:t>Teacher: </a:t>
            </a:r>
            <a:r>
              <a:rPr lang="en-CA" b="0" dirty="0"/>
              <a:t>Show the slide for students to view, assess, and record answers on their worksheet.</a:t>
            </a:r>
          </a:p>
        </p:txBody>
      </p:sp>
      <p:sp>
        <p:nvSpPr>
          <p:cNvPr id="4" name="Slide Number Placeholder 3"/>
          <p:cNvSpPr>
            <a:spLocks noGrp="1"/>
          </p:cNvSpPr>
          <p:nvPr>
            <p:ph type="sldNum" sz="quarter" idx="5"/>
          </p:nvPr>
        </p:nvSpPr>
        <p:spPr/>
        <p:txBody>
          <a:bodyPr/>
          <a:lstStyle/>
          <a:p>
            <a:fld id="{B4745A9F-459A-4A2E-AC98-F82562222865}" type="slidenum">
              <a:rPr lang="en-CA" smtClean="0"/>
              <a:t>18</a:t>
            </a:fld>
            <a:endParaRPr lang="en-CA" dirty="0"/>
          </a:p>
        </p:txBody>
      </p:sp>
    </p:spTree>
    <p:extLst>
      <p:ext uri="{BB962C8B-B14F-4D97-AF65-F5344CB8AC3E}">
        <p14:creationId xmlns:p14="http://schemas.microsoft.com/office/powerpoint/2010/main" val="3369675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Optional whole class activity.</a:t>
            </a:r>
          </a:p>
          <a:p>
            <a:endParaRPr lang="en-CA" b="0" dirty="0"/>
          </a:p>
          <a:p>
            <a:r>
              <a:rPr lang="en-CA" b="1" dirty="0"/>
              <a:t>Teacher: </a:t>
            </a:r>
            <a:r>
              <a:rPr lang="en-CA" b="0" dirty="0"/>
              <a:t>Show the slide for students to view, assess, and record answers on their worksheet.</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19</a:t>
            </a:fld>
            <a:endParaRPr lang="en-CA" dirty="0"/>
          </a:p>
        </p:txBody>
      </p:sp>
    </p:spTree>
    <p:extLst>
      <p:ext uri="{BB962C8B-B14F-4D97-AF65-F5344CB8AC3E}">
        <p14:creationId xmlns:p14="http://schemas.microsoft.com/office/powerpoint/2010/main" val="844412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Review the CTF challenge for the DIY Meals and Snacks module.</a:t>
            </a:r>
          </a:p>
          <a:p>
            <a:endParaRPr lang="en-CA" b="0" dirty="0"/>
          </a:p>
          <a:p>
            <a:r>
              <a:rPr lang="en-CA" b="1" dirty="0"/>
              <a:t>Teacher: </a:t>
            </a:r>
            <a:r>
              <a:rPr lang="en-CA" b="0" dirty="0"/>
              <a:t>Read the slide.</a:t>
            </a:r>
            <a:endParaRPr lang="en-CA" b="1"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Visit https://food-guide.canada.ca/en/ for more information on </a:t>
            </a:r>
            <a:r>
              <a:rPr lang="en-CA" b="0" i="1" dirty="0"/>
              <a:t>Canada’s Food Guide</a:t>
            </a:r>
            <a:r>
              <a:rPr lang="en-CA" b="0" dirty="0"/>
              <a:t>.</a:t>
            </a:r>
            <a:endParaRPr lang="en-CA" b="1" dirty="0"/>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2</a:t>
            </a:fld>
            <a:endParaRPr lang="en-CA" dirty="0"/>
          </a:p>
        </p:txBody>
      </p:sp>
    </p:spTree>
    <p:extLst>
      <p:ext uri="{BB962C8B-B14F-4D97-AF65-F5344CB8AC3E}">
        <p14:creationId xmlns:p14="http://schemas.microsoft.com/office/powerpoint/2010/main" val="2259334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Answer key</a:t>
            </a:r>
          </a:p>
          <a:p>
            <a:endParaRPr lang="en-CA" b="0" dirty="0"/>
          </a:p>
          <a:p>
            <a:r>
              <a:rPr lang="en-CA" b="1" dirty="0"/>
              <a:t>Teacher: </a:t>
            </a:r>
            <a:r>
              <a:rPr lang="en-CA" b="0" dirty="0"/>
              <a:t>VF (orange); need to add one food category (WGF or PF)</a:t>
            </a:r>
          </a:p>
          <a:p>
            <a:endParaRPr lang="en-CA" b="0" dirty="0"/>
          </a:p>
          <a:p>
            <a:r>
              <a:rPr lang="en-CA" b="0" dirty="0"/>
              <a:t>Invite students to share their responses to questions 2 and 3. </a:t>
            </a:r>
          </a:p>
          <a:p>
            <a:pPr marL="171450" indent="-171450">
              <a:buFont typeface="Arial" panose="020B0604020202020204" pitchFamily="34" charset="0"/>
              <a:buChar char="•"/>
            </a:pPr>
            <a:r>
              <a:rPr lang="en-CA" b="0" dirty="0"/>
              <a:t>Would you swap out any foods for something you like better while keeping at least two out of the </a:t>
            </a:r>
            <a:r>
              <a:rPr lang="en-CA" b="0" i="1" dirty="0"/>
              <a:t>Canada’s Food Guide </a:t>
            </a:r>
            <a:r>
              <a:rPr lang="en-CA" b="0" i="0" dirty="0"/>
              <a:t>categories (</a:t>
            </a:r>
            <a:r>
              <a:rPr lang="en-CA" b="0" dirty="0"/>
              <a:t>vegetables and fruits, whole grain foods, and/or protein foods)?</a:t>
            </a:r>
          </a:p>
          <a:p>
            <a:pPr marL="171450" indent="-171450">
              <a:buFont typeface="Arial" panose="020B0604020202020204" pitchFamily="34" charset="0"/>
              <a:buChar char="•"/>
            </a:pPr>
            <a:r>
              <a:rPr lang="en-CA" b="0" dirty="0"/>
              <a:t>Would you add anything else to the snack or meal to make it taste even better?</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20</a:t>
            </a:fld>
            <a:endParaRPr lang="en-CA" dirty="0"/>
          </a:p>
        </p:txBody>
      </p:sp>
    </p:spTree>
    <p:extLst>
      <p:ext uri="{BB962C8B-B14F-4D97-AF65-F5344CB8AC3E}">
        <p14:creationId xmlns:p14="http://schemas.microsoft.com/office/powerpoint/2010/main" val="1704570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Answer key</a:t>
            </a:r>
          </a:p>
          <a:p>
            <a:endParaRPr lang="en-CA" b="0" dirty="0"/>
          </a:p>
          <a:p>
            <a:r>
              <a:rPr lang="en-CA" b="1" dirty="0"/>
              <a:t>Teacher: </a:t>
            </a:r>
            <a:r>
              <a:rPr lang="en-CA" b="0" dirty="0"/>
              <a:t>VF (berries), PF (yogurt); contains two food categories</a:t>
            </a:r>
            <a:endParaRPr lang="en-CA" dirty="0"/>
          </a:p>
          <a:p>
            <a:endParaRPr lang="en-CA" dirty="0"/>
          </a:p>
          <a:p>
            <a:r>
              <a:rPr lang="en-CA" b="0" dirty="0"/>
              <a:t>Invite students to share their responses to questions 2 and 3. </a:t>
            </a:r>
          </a:p>
          <a:p>
            <a:pPr marL="171450" indent="-171450">
              <a:buFont typeface="Arial" panose="020B0604020202020204" pitchFamily="34" charset="0"/>
              <a:buChar char="•"/>
            </a:pPr>
            <a:r>
              <a:rPr lang="en-CA" b="0" dirty="0"/>
              <a:t>Would you swap out any foods for something you like better while keeping at least two out of the </a:t>
            </a:r>
            <a:r>
              <a:rPr lang="en-CA" b="0" i="1" dirty="0"/>
              <a:t>Canada’s Food Guide </a:t>
            </a:r>
            <a:r>
              <a:rPr lang="en-CA" b="0" i="0" dirty="0"/>
              <a:t>categories (</a:t>
            </a:r>
            <a:r>
              <a:rPr lang="en-CA" b="0" dirty="0"/>
              <a:t>vegetables and fruits, whole grain foods, and/or protein foods)?</a:t>
            </a:r>
          </a:p>
          <a:p>
            <a:pPr marL="171450" indent="-171450">
              <a:buFont typeface="Arial" panose="020B0604020202020204" pitchFamily="34" charset="0"/>
              <a:buChar char="•"/>
            </a:pPr>
            <a:r>
              <a:rPr lang="en-CA" b="0" dirty="0"/>
              <a:t>Would you add anything else to the snack or meal to make it taste even better?</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21</a:t>
            </a:fld>
            <a:endParaRPr lang="en-CA" dirty="0"/>
          </a:p>
        </p:txBody>
      </p:sp>
    </p:spTree>
    <p:extLst>
      <p:ext uri="{BB962C8B-B14F-4D97-AF65-F5344CB8AC3E}">
        <p14:creationId xmlns:p14="http://schemas.microsoft.com/office/powerpoint/2010/main" val="428436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Answer key</a:t>
            </a:r>
          </a:p>
          <a:p>
            <a:endParaRPr lang="en-CA" b="0" dirty="0"/>
          </a:p>
          <a:p>
            <a:r>
              <a:rPr lang="en-CA" b="1" dirty="0"/>
              <a:t>Teacher: </a:t>
            </a:r>
            <a:r>
              <a:rPr lang="en-CA" b="0" dirty="0"/>
              <a:t>WGF (English muffin); need to add two food categories (VF and PF)</a:t>
            </a:r>
          </a:p>
          <a:p>
            <a:r>
              <a:rPr lang="en-CA" dirty="0">
                <a:cs typeface="Calibri"/>
              </a:rPr>
              <a:t>Note the strawberry jam does not need to be removed for the meal to be balanced (see Roles Foods Play in Eating and Life in the Teacher Guide, p. 18)</a:t>
            </a:r>
          </a:p>
          <a:p>
            <a:endParaRPr lang="en-CA" dirty="0">
              <a:cs typeface="Calibri"/>
            </a:endParaRPr>
          </a:p>
          <a:p>
            <a:r>
              <a:rPr lang="en-CA" b="0" dirty="0"/>
              <a:t>Invite students to share their responses to questions 2 and 3. </a:t>
            </a:r>
          </a:p>
          <a:p>
            <a:pPr marL="171450" indent="-171450">
              <a:buFont typeface="Arial" panose="020B0604020202020204" pitchFamily="34" charset="0"/>
              <a:buChar char="•"/>
            </a:pPr>
            <a:r>
              <a:rPr lang="en-CA" b="0" dirty="0"/>
              <a:t>Would you swap out any foods for something you like better while keeping at least one vegetable or fruit, one whole grain food, and one protein food?</a:t>
            </a:r>
          </a:p>
          <a:p>
            <a:pPr marL="171450" indent="-171450">
              <a:buFont typeface="Arial" panose="020B0604020202020204" pitchFamily="34" charset="0"/>
              <a:buChar char="•"/>
            </a:pPr>
            <a:r>
              <a:rPr lang="en-CA" b="0" dirty="0"/>
              <a:t>Would you add anything else to the snack or meal to make it taste even better?</a:t>
            </a:r>
          </a:p>
          <a:p>
            <a:endParaRPr lang="en-CA" dirty="0">
              <a:cs typeface="Calibri"/>
            </a:endParaRPr>
          </a:p>
        </p:txBody>
      </p:sp>
      <p:sp>
        <p:nvSpPr>
          <p:cNvPr id="4" name="Slide Number Placeholder 3"/>
          <p:cNvSpPr>
            <a:spLocks noGrp="1"/>
          </p:cNvSpPr>
          <p:nvPr>
            <p:ph type="sldNum" sz="quarter" idx="5"/>
          </p:nvPr>
        </p:nvSpPr>
        <p:spPr/>
        <p:txBody>
          <a:bodyPr/>
          <a:lstStyle/>
          <a:p>
            <a:fld id="{B4745A9F-459A-4A2E-AC98-F82562222865}" type="slidenum">
              <a:rPr lang="en-CA" smtClean="0"/>
              <a:t>22</a:t>
            </a:fld>
            <a:endParaRPr lang="en-CA" dirty="0"/>
          </a:p>
        </p:txBody>
      </p:sp>
    </p:spTree>
    <p:extLst>
      <p:ext uri="{BB962C8B-B14F-4D97-AF65-F5344CB8AC3E}">
        <p14:creationId xmlns:p14="http://schemas.microsoft.com/office/powerpoint/2010/main" val="516469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Answer key</a:t>
            </a:r>
          </a:p>
          <a:p>
            <a:endParaRPr lang="en-CA" b="0" dirty="0"/>
          </a:p>
          <a:p>
            <a:r>
              <a:rPr lang="en-CA" b="1" dirty="0"/>
              <a:t>Teacher: </a:t>
            </a:r>
            <a:r>
              <a:rPr lang="en-CA" b="0" dirty="0"/>
              <a:t>WGF (whole grain toast), PF (milk, eggs); need to add one food category (VF)</a:t>
            </a:r>
            <a:endParaRPr lang="en-CA" dirty="0"/>
          </a:p>
          <a:p>
            <a:endParaRPr lang="en-CA" dirty="0"/>
          </a:p>
          <a:p>
            <a:r>
              <a:rPr lang="en-CA" b="0" dirty="0"/>
              <a:t>Invite students to share their responses to questions 2 and 3. </a:t>
            </a:r>
          </a:p>
          <a:p>
            <a:pPr marL="171450" indent="-171450">
              <a:buFont typeface="Arial" panose="020B0604020202020204" pitchFamily="34" charset="0"/>
              <a:buChar char="•"/>
            </a:pPr>
            <a:r>
              <a:rPr lang="en-CA" b="0" dirty="0"/>
              <a:t>Would you swap out any foods for something you like better while keeping at least one vegetable or fruit, one whole grain food, and one protein food?</a:t>
            </a:r>
          </a:p>
          <a:p>
            <a:pPr marL="171450" indent="-171450">
              <a:buFont typeface="Arial" panose="020B0604020202020204" pitchFamily="34" charset="0"/>
              <a:buChar char="•"/>
            </a:pPr>
            <a:r>
              <a:rPr lang="en-CA" b="0" dirty="0"/>
              <a:t>Would you add anything else to the snack or meal to make it taste even better?</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23</a:t>
            </a:fld>
            <a:endParaRPr lang="en-CA" dirty="0"/>
          </a:p>
        </p:txBody>
      </p:sp>
    </p:spTree>
    <p:extLst>
      <p:ext uri="{BB962C8B-B14F-4D97-AF65-F5344CB8AC3E}">
        <p14:creationId xmlns:p14="http://schemas.microsoft.com/office/powerpoint/2010/main" val="2363055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Answer key</a:t>
            </a:r>
          </a:p>
          <a:p>
            <a:endParaRPr lang="en-CA" b="0" dirty="0"/>
          </a:p>
          <a:p>
            <a:r>
              <a:rPr lang="en-CA" b="1" dirty="0"/>
              <a:t>Teacher: </a:t>
            </a:r>
            <a:r>
              <a:rPr lang="en-CA" b="0" dirty="0"/>
              <a:t>VF (celery, corn, carrots in chili), WGF (whole grain bun), PF (milk, mixed beans); contains all three food categories</a:t>
            </a:r>
            <a:endParaRPr lang="en-CA" dirty="0"/>
          </a:p>
          <a:p>
            <a:endParaRPr lang="en-CA" dirty="0"/>
          </a:p>
          <a:p>
            <a:r>
              <a:rPr lang="en-CA" b="0" dirty="0"/>
              <a:t>Invite students to share their responses to questions 2 and 3. </a:t>
            </a:r>
          </a:p>
          <a:p>
            <a:pPr marL="171450" indent="-171450">
              <a:buFont typeface="Arial" panose="020B0604020202020204" pitchFamily="34" charset="0"/>
              <a:buChar char="•"/>
            </a:pPr>
            <a:r>
              <a:rPr lang="en-CA" b="0" dirty="0"/>
              <a:t>Would you swap out any foods for something you like better while keeping at least one vegetable or fruit, one whole grain food, and one protein food?</a:t>
            </a:r>
          </a:p>
          <a:p>
            <a:pPr marL="171450" indent="-171450">
              <a:buFont typeface="Arial" panose="020B0604020202020204" pitchFamily="34" charset="0"/>
              <a:buChar char="•"/>
            </a:pPr>
            <a:r>
              <a:rPr lang="en-CA" b="0" dirty="0"/>
              <a:t>Would you add anything else to the snack or meal to make it taste even better?</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24</a:t>
            </a:fld>
            <a:endParaRPr lang="en-CA" dirty="0"/>
          </a:p>
        </p:txBody>
      </p:sp>
    </p:spTree>
    <p:extLst>
      <p:ext uri="{BB962C8B-B14F-4D97-AF65-F5344CB8AC3E}">
        <p14:creationId xmlns:p14="http://schemas.microsoft.com/office/powerpoint/2010/main" val="494446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Answer key</a:t>
            </a:r>
          </a:p>
          <a:p>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Teacher: </a:t>
            </a:r>
            <a:r>
              <a:rPr lang="en-CA" b="0" dirty="0"/>
              <a:t>VF (bell peppers), WGF (whole grain bread), PF (cheese); contains all three food categories</a:t>
            </a:r>
            <a:endParaRPr lang="en-CA" dirty="0"/>
          </a:p>
          <a:p>
            <a:r>
              <a:rPr lang="en-CA" dirty="0"/>
              <a:t>Note the dip does not need to be removed for the meal to be balanced (see </a:t>
            </a:r>
            <a:r>
              <a:rPr lang="en-CA" i="0" dirty="0"/>
              <a:t>Roles Foods Play in Eating and Life</a:t>
            </a:r>
            <a:r>
              <a:rPr lang="en-CA" dirty="0"/>
              <a:t> in the Teacher Guide, p. 18)</a:t>
            </a:r>
            <a:endParaRPr lang="en-CA" dirty="0">
              <a:cs typeface="Calibri"/>
            </a:endParaRPr>
          </a:p>
          <a:p>
            <a:endParaRPr lang="en-CA" dirty="0"/>
          </a:p>
          <a:p>
            <a:r>
              <a:rPr lang="en-CA" b="0" dirty="0"/>
              <a:t>Invite students to share their responses to questions 2 and 3. </a:t>
            </a:r>
          </a:p>
          <a:p>
            <a:pPr marL="171450" indent="-171450">
              <a:buFont typeface="Arial" panose="020B0604020202020204" pitchFamily="34" charset="0"/>
              <a:buChar char="•"/>
            </a:pPr>
            <a:r>
              <a:rPr lang="en-CA" b="0" dirty="0"/>
              <a:t>Would you swap out any foods for something you like better while keeping at least one vegetable or fruit, one whole grain food, and one protein food?</a:t>
            </a:r>
          </a:p>
          <a:p>
            <a:pPr marL="171450" indent="-171450">
              <a:buFont typeface="Arial" panose="020B0604020202020204" pitchFamily="34" charset="0"/>
              <a:buChar char="•"/>
            </a:pPr>
            <a:r>
              <a:rPr lang="en-CA" b="0" dirty="0"/>
              <a:t>Would you add anything else to the snack or meal to make it taste even better?</a:t>
            </a:r>
          </a:p>
          <a:p>
            <a:endParaRPr lang="en-CA" dirty="0">
              <a:cs typeface="Calibri" panose="020F0502020204030204"/>
            </a:endParaRPr>
          </a:p>
        </p:txBody>
      </p:sp>
      <p:sp>
        <p:nvSpPr>
          <p:cNvPr id="4" name="Slide Number Placeholder 3"/>
          <p:cNvSpPr>
            <a:spLocks noGrp="1"/>
          </p:cNvSpPr>
          <p:nvPr>
            <p:ph type="sldNum" sz="quarter" idx="5"/>
          </p:nvPr>
        </p:nvSpPr>
        <p:spPr/>
        <p:txBody>
          <a:bodyPr/>
          <a:lstStyle/>
          <a:p>
            <a:fld id="{B4745A9F-459A-4A2E-AC98-F82562222865}" type="slidenum">
              <a:rPr lang="en-CA" smtClean="0"/>
              <a:t>25</a:t>
            </a:fld>
            <a:endParaRPr lang="en-CA" dirty="0"/>
          </a:p>
        </p:txBody>
      </p:sp>
    </p:spTree>
    <p:extLst>
      <p:ext uri="{BB962C8B-B14F-4D97-AF65-F5344CB8AC3E}">
        <p14:creationId xmlns:p14="http://schemas.microsoft.com/office/powerpoint/2010/main" val="298895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Answer key</a:t>
            </a:r>
          </a:p>
          <a:p>
            <a:endParaRPr lang="en-CA" b="0" dirty="0"/>
          </a:p>
          <a:p>
            <a:r>
              <a:rPr lang="en-CA" b="1" dirty="0"/>
              <a:t>Teacher: </a:t>
            </a:r>
            <a:r>
              <a:rPr lang="en-CA" b="0" dirty="0"/>
              <a:t>VF (tomato sauce, salad), WGF (whole wheat pasta); need to add one food category (PF)</a:t>
            </a:r>
          </a:p>
          <a:p>
            <a:r>
              <a:rPr lang="en-CA" dirty="0"/>
              <a:t>Note the cupcake does not need to be removed for the meal to be balanced (see </a:t>
            </a:r>
            <a:r>
              <a:rPr lang="en-CA" i="0" dirty="0"/>
              <a:t>Roles Foods Play in Eating and Life</a:t>
            </a:r>
            <a:r>
              <a:rPr lang="en-CA" dirty="0"/>
              <a:t> in the Teacher Guide, p. 18)</a:t>
            </a:r>
          </a:p>
          <a:p>
            <a:endParaRPr lang="en-CA" dirty="0">
              <a:cs typeface="Calibri"/>
            </a:endParaRPr>
          </a:p>
          <a:p>
            <a:r>
              <a:rPr lang="en-CA" b="0" dirty="0"/>
              <a:t>Invite students to share their responses to questions 2 and 3. </a:t>
            </a:r>
          </a:p>
          <a:p>
            <a:pPr marL="171450" indent="-171450">
              <a:buFont typeface="Arial" panose="020B0604020202020204" pitchFamily="34" charset="0"/>
              <a:buChar char="•"/>
            </a:pPr>
            <a:r>
              <a:rPr lang="en-CA" b="0" dirty="0"/>
              <a:t>Would you swap out any foods for something you like better while keeping at least one vegetable or fruit, one whole grain food, and one protein food?</a:t>
            </a:r>
          </a:p>
          <a:p>
            <a:pPr marL="171450" indent="-171450">
              <a:buFont typeface="Arial" panose="020B0604020202020204" pitchFamily="34" charset="0"/>
              <a:buChar char="•"/>
            </a:pPr>
            <a:r>
              <a:rPr lang="en-CA" b="0" dirty="0"/>
              <a:t>Would you add anything else to the snack or meal to make it taste even better?</a:t>
            </a:r>
          </a:p>
          <a:p>
            <a:endParaRPr lang="en-CA" dirty="0">
              <a:cs typeface="Calibri"/>
            </a:endParaRPr>
          </a:p>
        </p:txBody>
      </p:sp>
      <p:sp>
        <p:nvSpPr>
          <p:cNvPr id="4" name="Slide Number Placeholder 3"/>
          <p:cNvSpPr>
            <a:spLocks noGrp="1"/>
          </p:cNvSpPr>
          <p:nvPr>
            <p:ph type="sldNum" sz="quarter" idx="5"/>
          </p:nvPr>
        </p:nvSpPr>
        <p:spPr/>
        <p:txBody>
          <a:bodyPr/>
          <a:lstStyle/>
          <a:p>
            <a:fld id="{B4745A9F-459A-4A2E-AC98-F82562222865}" type="slidenum">
              <a:rPr lang="en-CA" smtClean="0"/>
              <a:t>26</a:t>
            </a:fld>
            <a:endParaRPr lang="en-CA" dirty="0"/>
          </a:p>
        </p:txBody>
      </p:sp>
    </p:spTree>
    <p:extLst>
      <p:ext uri="{BB962C8B-B14F-4D97-AF65-F5344CB8AC3E}">
        <p14:creationId xmlns:p14="http://schemas.microsoft.com/office/powerpoint/2010/main" val="654572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Answer key</a:t>
            </a:r>
          </a:p>
          <a:p>
            <a:endParaRPr lang="en-CA" b="0" dirty="0"/>
          </a:p>
          <a:p>
            <a:r>
              <a:rPr lang="en-CA" b="1" dirty="0"/>
              <a:t>Teacher: </a:t>
            </a:r>
            <a:r>
              <a:rPr lang="en-CA" b="0" dirty="0"/>
              <a:t>VF (carrots sticks; potato, celery, carrots in stew), PF (milk, moose); need to add one food category (WGF)</a:t>
            </a:r>
          </a:p>
          <a:p>
            <a:endParaRPr lang="en-CA" b="0" dirty="0"/>
          </a:p>
          <a:p>
            <a:r>
              <a:rPr lang="en-CA" b="0" dirty="0"/>
              <a:t>Invite students to share their responses to questions 2 and 3. </a:t>
            </a:r>
          </a:p>
          <a:p>
            <a:pPr marL="171450" indent="-171450">
              <a:buFont typeface="Arial" panose="020B0604020202020204" pitchFamily="34" charset="0"/>
              <a:buChar char="•"/>
            </a:pPr>
            <a:r>
              <a:rPr lang="en-CA" b="0" dirty="0"/>
              <a:t>Would you swap out any foods for something you like better while keeping at least one vegetable or fruit, one whole grain food, and one protein food?</a:t>
            </a:r>
          </a:p>
          <a:p>
            <a:pPr marL="171450" indent="-171450">
              <a:buFont typeface="Arial" panose="020B0604020202020204" pitchFamily="34" charset="0"/>
              <a:buChar char="•"/>
            </a:pPr>
            <a:r>
              <a:rPr lang="en-CA" b="0" dirty="0"/>
              <a:t>Would you add anything else to the snack or meal to make it taste even better?</a:t>
            </a:r>
          </a:p>
          <a:p>
            <a:endParaRPr lang="en-CA" dirty="0"/>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27</a:t>
            </a:fld>
            <a:endParaRPr lang="en-CA" dirty="0"/>
          </a:p>
        </p:txBody>
      </p:sp>
    </p:spTree>
    <p:extLst>
      <p:ext uri="{BB962C8B-B14F-4D97-AF65-F5344CB8AC3E}">
        <p14:creationId xmlns:p14="http://schemas.microsoft.com/office/powerpoint/2010/main" val="2633989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900" b="1" i="0" kern="1200" dirty="0">
                <a:solidFill>
                  <a:schemeClr val="tx1"/>
                </a:solidFill>
                <a:effectLst/>
                <a:latin typeface="Georgia" panose="02040502050405020303" pitchFamily="18" charset="0"/>
                <a:ea typeface="+mn-ea"/>
                <a:cs typeface="+mn-cs"/>
              </a:rPr>
              <a:t>Slide Intent: </a:t>
            </a:r>
            <a:r>
              <a:rPr lang="en-CA" sz="900" b="0" i="0" kern="1200" dirty="0">
                <a:solidFill>
                  <a:schemeClr val="tx1"/>
                </a:solidFill>
                <a:effectLst/>
                <a:latin typeface="Georgia" panose="02040502050405020303" pitchFamily="18" charset="0"/>
                <a:ea typeface="+mn-ea"/>
                <a:cs typeface="+mn-cs"/>
              </a:rPr>
              <a:t>Introduce the recipe.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900" b="0" i="0"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900" b="1" i="0" kern="1200" dirty="0">
                <a:solidFill>
                  <a:schemeClr val="tx1"/>
                </a:solidFill>
                <a:effectLst/>
                <a:highlight>
                  <a:srgbClr val="FFFF00"/>
                </a:highlight>
                <a:latin typeface="Georgia" panose="02040502050405020303" pitchFamily="18" charset="0"/>
                <a:ea typeface="+mn-ea"/>
                <a:cs typeface="+mn-cs"/>
              </a:rPr>
              <a:t>Teacher: </a:t>
            </a:r>
            <a:r>
              <a:rPr lang="en-CA" sz="900" b="0" i="0" kern="1200" dirty="0">
                <a:solidFill>
                  <a:schemeClr val="tx1"/>
                </a:solidFill>
                <a:effectLst/>
                <a:highlight>
                  <a:srgbClr val="FFFF00"/>
                </a:highlight>
                <a:latin typeface="Georgia" panose="02040502050405020303" pitchFamily="18" charset="0"/>
                <a:ea typeface="+mn-ea"/>
                <a:cs typeface="+mn-cs"/>
              </a:rPr>
              <a:t>The two recipes for this lesson are Honey Mustard Chicken Wraps (simple) and Macaroni and Cheese with Broccoli (complex). You can decide if you would like to use one or both of the recipes.</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28</a:t>
            </a:fld>
            <a:endParaRPr lang="en-CA" dirty="0"/>
          </a:p>
        </p:txBody>
      </p:sp>
    </p:spTree>
    <p:extLst>
      <p:ext uri="{BB962C8B-B14F-4D97-AF65-F5344CB8AC3E}">
        <p14:creationId xmlns:p14="http://schemas.microsoft.com/office/powerpoint/2010/main" val="3046830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Video cooking demonstration: Honey Mustard Chicken Wraps.</a:t>
            </a:r>
            <a:endParaRPr lang="en-CA" b="0" i="0" dirty="0"/>
          </a:p>
          <a:p>
            <a:endParaRPr lang="en-CA" b="0" i="0" dirty="0"/>
          </a:p>
          <a:p>
            <a:r>
              <a:rPr lang="en-CA" b="1" i="0" dirty="0"/>
              <a:t>Teacher: </a:t>
            </a:r>
            <a:r>
              <a:rPr lang="en-CA" b="0" i="0" dirty="0"/>
              <a:t>This video highlights key elements of creating Honey Mustard Chicken Wraps. Consider discussing the following with students:</a:t>
            </a:r>
          </a:p>
          <a:p>
            <a:pPr marL="171450" indent="-171450">
              <a:buFont typeface="Arial" panose="020B0604020202020204" pitchFamily="34" charset="0"/>
              <a:buChar char="•"/>
            </a:pPr>
            <a:r>
              <a:rPr lang="en-CA" b="0" i="0" dirty="0"/>
              <a:t>Food safety practices when handling raw meat (e.g., separate cutting board)</a:t>
            </a:r>
          </a:p>
          <a:p>
            <a:pPr marL="171450" indent="-171450">
              <a:buFont typeface="Arial" panose="020B0604020202020204" pitchFamily="34" charset="0"/>
              <a:buChar char="•"/>
            </a:pPr>
            <a:r>
              <a:rPr lang="en-CA" b="0" i="0" dirty="0"/>
              <a:t>Best practices when cooking/heating milk (low heat, add slowly)</a:t>
            </a:r>
          </a:p>
          <a:p>
            <a:pPr marL="171450" indent="-171450">
              <a:buFont typeface="Arial" panose="020B0604020202020204" pitchFamily="34" charset="0"/>
              <a:buChar char="•"/>
            </a:pPr>
            <a:r>
              <a:rPr lang="en-CA" b="0" i="0" dirty="0"/>
              <a:t>Knife safety when cutting vegetables</a:t>
            </a:r>
          </a:p>
          <a:p>
            <a:pPr marL="171450" indent="-171450">
              <a:buFont typeface="Arial" panose="020B0604020202020204" pitchFamily="34" charset="0"/>
              <a:buChar char="•"/>
            </a:pPr>
            <a:r>
              <a:rPr lang="en-CA" b="0" i="0" dirty="0"/>
              <a:t>Vegetarian variation, swapping chickpeas for the chicken</a:t>
            </a:r>
          </a:p>
          <a:p>
            <a:pPr marL="171450" indent="-171450">
              <a:buFont typeface="Arial" panose="020B0604020202020204" pitchFamily="34" charset="0"/>
              <a:buChar char="•"/>
            </a:pPr>
            <a:endParaRPr lang="en-CA" b="0" i="0" dirty="0"/>
          </a:p>
          <a:p>
            <a:r>
              <a:rPr lang="en-CA" b="0" i="0" dirty="0"/>
              <a:t>Note: If embedded video does not play, use the following Vimeo link to access the video: https://vimeo.com/480813088/4e901b3a28</a:t>
            </a:r>
          </a:p>
        </p:txBody>
      </p:sp>
      <p:sp>
        <p:nvSpPr>
          <p:cNvPr id="4" name="Slide Number Placeholder 3"/>
          <p:cNvSpPr>
            <a:spLocks noGrp="1"/>
          </p:cNvSpPr>
          <p:nvPr>
            <p:ph type="sldNum" sz="quarter" idx="5"/>
          </p:nvPr>
        </p:nvSpPr>
        <p:spPr/>
        <p:txBody>
          <a:bodyPr/>
          <a:lstStyle/>
          <a:p>
            <a:fld id="{B4745A9F-459A-4A2E-AC98-F82562222865}" type="slidenum">
              <a:rPr lang="en-CA" smtClean="0"/>
              <a:t>29</a:t>
            </a:fld>
            <a:endParaRPr lang="en-CA" dirty="0"/>
          </a:p>
        </p:txBody>
      </p:sp>
    </p:spTree>
    <p:extLst>
      <p:ext uri="{BB962C8B-B14F-4D97-AF65-F5344CB8AC3E}">
        <p14:creationId xmlns:p14="http://schemas.microsoft.com/office/powerpoint/2010/main" val="324411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Highlight the application of </a:t>
            </a:r>
            <a:r>
              <a:rPr lang="en-CA" b="0" i="1" dirty="0"/>
              <a:t>Canada’s Food Guide</a:t>
            </a:r>
            <a:r>
              <a:rPr lang="en-CA" b="0" i="0" dirty="0"/>
              <a:t>.</a:t>
            </a:r>
          </a:p>
          <a:p>
            <a:endParaRPr lang="en-CA" b="0" i="0" dirty="0"/>
          </a:p>
          <a:p>
            <a:r>
              <a:rPr lang="en-CA" b="1" i="0" dirty="0"/>
              <a:t>Teacher: </a:t>
            </a:r>
            <a:r>
              <a:rPr lang="en-CA" b="0" i="0" dirty="0"/>
              <a:t>Here is another example of how to use </a:t>
            </a:r>
            <a:r>
              <a:rPr lang="en-CA" b="0" i="1" dirty="0"/>
              <a:t>Canada’s Food Guide </a:t>
            </a:r>
            <a:r>
              <a:rPr lang="en-CA" b="0" i="0" dirty="0"/>
              <a:t>to create a meal. </a:t>
            </a:r>
          </a:p>
          <a:p>
            <a:endParaRPr lang="en-CA" b="0" i="0" dirty="0"/>
          </a:p>
          <a:p>
            <a:r>
              <a:rPr lang="en-CA" b="0" i="0" dirty="0"/>
              <a:t>Note: The final foods shown are macaroni and cheese with broccoli and a mixed salad. If embedded video does not play, use the following Vimeo link to access the video: https://vimeo.com/465807860/ded57be32f </a:t>
            </a:r>
          </a:p>
          <a:p>
            <a:endParaRPr lang="en-CA" b="0" i="0" dirty="0"/>
          </a:p>
        </p:txBody>
      </p:sp>
      <p:sp>
        <p:nvSpPr>
          <p:cNvPr id="4" name="Slide Number Placeholder 3"/>
          <p:cNvSpPr>
            <a:spLocks noGrp="1"/>
          </p:cNvSpPr>
          <p:nvPr>
            <p:ph type="sldNum" sz="quarter" idx="5"/>
          </p:nvPr>
        </p:nvSpPr>
        <p:spPr/>
        <p:txBody>
          <a:bodyPr/>
          <a:lstStyle/>
          <a:p>
            <a:fld id="{B4745A9F-459A-4A2E-AC98-F82562222865}" type="slidenum">
              <a:rPr lang="en-CA" smtClean="0"/>
              <a:t>3</a:t>
            </a:fld>
            <a:endParaRPr lang="en-CA" dirty="0"/>
          </a:p>
        </p:txBody>
      </p:sp>
    </p:spTree>
    <p:extLst>
      <p:ext uri="{BB962C8B-B14F-4D97-AF65-F5344CB8AC3E}">
        <p14:creationId xmlns:p14="http://schemas.microsoft.com/office/powerpoint/2010/main" val="4064819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Provide an overview of the recipe.</a:t>
            </a:r>
            <a:endParaRPr lang="en-CA" b="0" i="0" dirty="0"/>
          </a:p>
          <a:p>
            <a:endParaRPr lang="en-CA" b="0" i="0" dirty="0"/>
          </a:p>
          <a:p>
            <a:r>
              <a:rPr lang="en-CA" b="1" i="0" dirty="0"/>
              <a:t>Teacher: </a:t>
            </a:r>
            <a:r>
              <a:rPr lang="en-CA" b="0" i="0" dirty="0"/>
              <a:t>The recipe is also included in the Student Workbook for students to follow along. Highlight any relevant points for students.</a:t>
            </a:r>
          </a:p>
          <a:p>
            <a:endParaRPr lang="en-US" dirty="0"/>
          </a:p>
        </p:txBody>
      </p:sp>
      <p:sp>
        <p:nvSpPr>
          <p:cNvPr id="4" name="Slide Number Placeholder 3"/>
          <p:cNvSpPr>
            <a:spLocks noGrp="1"/>
          </p:cNvSpPr>
          <p:nvPr>
            <p:ph type="sldNum" sz="quarter" idx="5"/>
          </p:nvPr>
        </p:nvSpPr>
        <p:spPr/>
        <p:txBody>
          <a:bodyPr/>
          <a:lstStyle/>
          <a:p>
            <a:fld id="{B4745A9F-459A-4A2E-AC98-F82562222865}" type="slidenum">
              <a:rPr lang="en-CA" smtClean="0"/>
              <a:pPr/>
              <a:t>30</a:t>
            </a:fld>
            <a:endParaRPr lang="en-CA" dirty="0"/>
          </a:p>
        </p:txBody>
      </p:sp>
    </p:spTree>
    <p:extLst>
      <p:ext uri="{BB962C8B-B14F-4D97-AF65-F5344CB8AC3E}">
        <p14:creationId xmlns:p14="http://schemas.microsoft.com/office/powerpoint/2010/main" val="1055044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Provide an overview of the recipe.</a:t>
            </a:r>
            <a:endParaRPr lang="en-CA" b="0" i="0" dirty="0"/>
          </a:p>
          <a:p>
            <a:endParaRPr lang="en-CA" b="0" i="0" dirty="0"/>
          </a:p>
          <a:p>
            <a:r>
              <a:rPr lang="en-CA" b="1" i="0" dirty="0"/>
              <a:t>Teacher: </a:t>
            </a:r>
            <a:r>
              <a:rPr lang="en-CA" b="0" i="0" dirty="0"/>
              <a:t>The recipe is also included in the Student Workbook for students to follow along. Highlight any relevant points for students.</a:t>
            </a:r>
          </a:p>
          <a:p>
            <a:endParaRPr lang="en-US" dirty="0"/>
          </a:p>
        </p:txBody>
      </p:sp>
      <p:sp>
        <p:nvSpPr>
          <p:cNvPr id="4" name="Slide Number Placeholder 3"/>
          <p:cNvSpPr>
            <a:spLocks noGrp="1"/>
          </p:cNvSpPr>
          <p:nvPr>
            <p:ph type="sldNum" sz="quarter" idx="5"/>
          </p:nvPr>
        </p:nvSpPr>
        <p:spPr/>
        <p:txBody>
          <a:bodyPr/>
          <a:lstStyle/>
          <a:p>
            <a:fld id="{B4745A9F-459A-4A2E-AC98-F82562222865}" type="slidenum">
              <a:rPr lang="en-CA" smtClean="0"/>
              <a:pPr/>
              <a:t>31</a:t>
            </a:fld>
            <a:endParaRPr lang="en-CA" dirty="0"/>
          </a:p>
        </p:txBody>
      </p:sp>
    </p:spTree>
    <p:extLst>
      <p:ext uri="{BB962C8B-B14F-4D97-AF65-F5344CB8AC3E}">
        <p14:creationId xmlns:p14="http://schemas.microsoft.com/office/powerpoint/2010/main" val="1878984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Provide an overview of the recipe.</a:t>
            </a:r>
            <a:endParaRPr lang="en-CA" b="0" i="0" dirty="0"/>
          </a:p>
          <a:p>
            <a:endParaRPr lang="en-CA" b="0" i="0" dirty="0"/>
          </a:p>
          <a:p>
            <a:r>
              <a:rPr lang="en-CA" b="1" i="0" dirty="0"/>
              <a:t>Teacher: </a:t>
            </a:r>
            <a:r>
              <a:rPr lang="en-CA" b="0" i="0" dirty="0"/>
              <a:t>The recipe is also included in the Student Workbook for students to follow along. Highlight any relevant points for students.</a:t>
            </a:r>
          </a:p>
          <a:p>
            <a:endParaRPr lang="en-US" dirty="0"/>
          </a:p>
        </p:txBody>
      </p:sp>
      <p:sp>
        <p:nvSpPr>
          <p:cNvPr id="4" name="Slide Number Placeholder 3"/>
          <p:cNvSpPr>
            <a:spLocks noGrp="1"/>
          </p:cNvSpPr>
          <p:nvPr>
            <p:ph type="sldNum" sz="quarter" idx="5"/>
          </p:nvPr>
        </p:nvSpPr>
        <p:spPr/>
        <p:txBody>
          <a:bodyPr/>
          <a:lstStyle/>
          <a:p>
            <a:fld id="{B4745A9F-459A-4A2E-AC98-F82562222865}" type="slidenum">
              <a:rPr lang="en-CA" smtClean="0"/>
              <a:pPr/>
              <a:t>32</a:t>
            </a:fld>
            <a:endParaRPr lang="en-CA" dirty="0"/>
          </a:p>
        </p:txBody>
      </p:sp>
    </p:spTree>
    <p:extLst>
      <p:ext uri="{BB962C8B-B14F-4D97-AF65-F5344CB8AC3E}">
        <p14:creationId xmlns:p14="http://schemas.microsoft.com/office/powerpoint/2010/main" val="3392125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Provide an overview of the recipe.</a:t>
            </a:r>
            <a:endParaRPr lang="en-CA" b="0" i="0" dirty="0"/>
          </a:p>
          <a:p>
            <a:endParaRPr lang="en-CA" b="0" i="0" dirty="0"/>
          </a:p>
          <a:p>
            <a:r>
              <a:rPr lang="en-CA" b="1" i="0" dirty="0"/>
              <a:t>Teacher: </a:t>
            </a:r>
            <a:r>
              <a:rPr lang="en-CA" b="0" i="0" dirty="0"/>
              <a:t>The recipe is also included in the Student Workbook for students to follow along. Highlight any relevant points for students.</a:t>
            </a:r>
          </a:p>
          <a:p>
            <a:endParaRPr lang="en-US" dirty="0"/>
          </a:p>
        </p:txBody>
      </p:sp>
      <p:sp>
        <p:nvSpPr>
          <p:cNvPr id="4" name="Slide Number Placeholder 3"/>
          <p:cNvSpPr>
            <a:spLocks noGrp="1"/>
          </p:cNvSpPr>
          <p:nvPr>
            <p:ph type="sldNum" sz="quarter" idx="5"/>
          </p:nvPr>
        </p:nvSpPr>
        <p:spPr/>
        <p:txBody>
          <a:bodyPr/>
          <a:lstStyle/>
          <a:p>
            <a:fld id="{B4745A9F-459A-4A2E-AC98-F82562222865}" type="slidenum">
              <a:rPr lang="en-CA" smtClean="0"/>
              <a:pPr/>
              <a:t>33</a:t>
            </a:fld>
            <a:endParaRPr lang="en-CA" dirty="0"/>
          </a:p>
        </p:txBody>
      </p:sp>
    </p:spTree>
    <p:extLst>
      <p:ext uri="{BB962C8B-B14F-4D97-AF65-F5344CB8AC3E}">
        <p14:creationId xmlns:p14="http://schemas.microsoft.com/office/powerpoint/2010/main" val="896340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900" b="1" i="0" kern="1200" dirty="0">
                <a:solidFill>
                  <a:schemeClr val="tx1"/>
                </a:solidFill>
                <a:effectLst/>
                <a:latin typeface="Georgia" panose="02040502050405020303" pitchFamily="18" charset="0"/>
                <a:ea typeface="+mn-ea"/>
                <a:cs typeface="+mn-cs"/>
              </a:rPr>
              <a:t>Slide Intent: </a:t>
            </a:r>
            <a:r>
              <a:rPr lang="en-CA" sz="900" b="0" i="0" kern="1200" dirty="0">
                <a:solidFill>
                  <a:schemeClr val="tx1"/>
                </a:solidFill>
                <a:effectLst/>
                <a:latin typeface="Georgia" panose="02040502050405020303" pitchFamily="18" charset="0"/>
                <a:ea typeface="+mn-ea"/>
                <a:cs typeface="+mn-cs"/>
              </a:rPr>
              <a:t>Introduce the recipe.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900" b="0" i="0"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900" b="1" i="0" kern="1200" dirty="0">
                <a:solidFill>
                  <a:schemeClr val="tx1"/>
                </a:solidFill>
                <a:effectLst/>
                <a:highlight>
                  <a:srgbClr val="FFFF00"/>
                </a:highlight>
                <a:latin typeface="Georgia" panose="02040502050405020303" pitchFamily="18" charset="0"/>
                <a:ea typeface="+mn-ea"/>
                <a:cs typeface="+mn-cs"/>
              </a:rPr>
              <a:t>Teacher: </a:t>
            </a:r>
            <a:r>
              <a:rPr lang="en-CA" sz="900" b="0" i="0" kern="1200" dirty="0">
                <a:solidFill>
                  <a:schemeClr val="tx1"/>
                </a:solidFill>
                <a:effectLst/>
                <a:highlight>
                  <a:srgbClr val="FFFF00"/>
                </a:highlight>
                <a:latin typeface="Georgia" panose="02040502050405020303" pitchFamily="18" charset="0"/>
                <a:ea typeface="+mn-ea"/>
                <a:cs typeface="+mn-cs"/>
              </a:rPr>
              <a:t>The two recipes for this lesson are Honey Mustard Chicken Wraps (simple) and Macaroni and Cheese with Broccoli (complex). You can decide if you would like to use one or both of the recipes.</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34</a:t>
            </a:fld>
            <a:endParaRPr lang="en-CA" dirty="0"/>
          </a:p>
        </p:txBody>
      </p:sp>
    </p:spTree>
    <p:extLst>
      <p:ext uri="{BB962C8B-B14F-4D97-AF65-F5344CB8AC3E}">
        <p14:creationId xmlns:p14="http://schemas.microsoft.com/office/powerpoint/2010/main" val="1566653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Video cooking demonstration: Macaroni and Cheese With Broccoli.</a:t>
            </a:r>
            <a:endParaRPr lang="en-CA" b="0" i="0" dirty="0"/>
          </a:p>
          <a:p>
            <a:endParaRPr lang="en-CA" b="0" i="0" dirty="0"/>
          </a:p>
          <a:p>
            <a:r>
              <a:rPr lang="en-CA" b="1" i="0" dirty="0"/>
              <a:t>Teacher: </a:t>
            </a:r>
            <a:r>
              <a:rPr lang="en-CA" b="0" i="0" dirty="0"/>
              <a:t>This video highlights key elements of creating Macaroni and Cheese with Broccoli. Consider discussing the following with students:</a:t>
            </a:r>
          </a:p>
          <a:p>
            <a:pPr marL="171450" indent="-171450">
              <a:buFont typeface="Arial" panose="020B0604020202020204" pitchFamily="34" charset="0"/>
              <a:buChar char="•"/>
            </a:pPr>
            <a:r>
              <a:rPr lang="en-CA" b="0" i="0" dirty="0"/>
              <a:t>How to steam vegetables</a:t>
            </a:r>
          </a:p>
          <a:p>
            <a:pPr marL="171450" indent="-171450">
              <a:buFont typeface="Arial" panose="020B0604020202020204" pitchFamily="34" charset="0"/>
              <a:buChar char="•"/>
            </a:pPr>
            <a:r>
              <a:rPr lang="en-CA" b="0" i="0" dirty="0"/>
              <a:t>Basic ingredients of a roux and how to prepare it (flour and butter; low heat and add milk slowly)</a:t>
            </a:r>
          </a:p>
          <a:p>
            <a:pPr marL="171450" indent="-171450">
              <a:buFont typeface="Arial" panose="020B0604020202020204" pitchFamily="34" charset="0"/>
              <a:buChar char="•"/>
            </a:pPr>
            <a:r>
              <a:rPr lang="en-CA" b="0" i="0" dirty="0"/>
              <a:t>Other recipes a roux can be used in (e.g., gumbo)</a:t>
            </a:r>
          </a:p>
          <a:p>
            <a:pPr marL="171450" indent="-171450">
              <a:buFont typeface="Arial" panose="020B0604020202020204" pitchFamily="34" charset="0"/>
              <a:buChar char="•"/>
            </a:pPr>
            <a:r>
              <a:rPr lang="en-CA" b="0" i="0" dirty="0"/>
              <a:t>Basic steps of cooking pasta and the term “al dente” (tender-firm)</a:t>
            </a:r>
          </a:p>
          <a:p>
            <a:pPr marL="171450" indent="-171450">
              <a:buFont typeface="Arial" panose="020B0604020202020204" pitchFamily="34" charset="0"/>
              <a:buChar char="•"/>
            </a:pPr>
            <a:endParaRPr lang="en-CA" b="0" i="0" dirty="0"/>
          </a:p>
          <a:p>
            <a:r>
              <a:rPr lang="en-CA" b="0" i="0" dirty="0"/>
              <a:t>Note: If embedded video does not play, use the following Vimeo link to access the video: https://vimeo.com/480817034/03654ecf0d</a:t>
            </a:r>
          </a:p>
          <a:p>
            <a:endParaRPr lang="en-CA" b="0" i="0" dirty="0"/>
          </a:p>
        </p:txBody>
      </p:sp>
      <p:sp>
        <p:nvSpPr>
          <p:cNvPr id="4" name="Slide Number Placeholder 3"/>
          <p:cNvSpPr>
            <a:spLocks noGrp="1"/>
          </p:cNvSpPr>
          <p:nvPr>
            <p:ph type="sldNum" sz="quarter" idx="5"/>
          </p:nvPr>
        </p:nvSpPr>
        <p:spPr/>
        <p:txBody>
          <a:bodyPr/>
          <a:lstStyle/>
          <a:p>
            <a:fld id="{B4745A9F-459A-4A2E-AC98-F82562222865}" type="slidenum">
              <a:rPr lang="en-CA" smtClean="0"/>
              <a:t>35</a:t>
            </a:fld>
            <a:endParaRPr lang="en-CA" dirty="0"/>
          </a:p>
        </p:txBody>
      </p:sp>
    </p:spTree>
    <p:extLst>
      <p:ext uri="{BB962C8B-B14F-4D97-AF65-F5344CB8AC3E}">
        <p14:creationId xmlns:p14="http://schemas.microsoft.com/office/powerpoint/2010/main" val="25373518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Provide an overview of the recipe.</a:t>
            </a:r>
            <a:endParaRPr lang="en-CA" b="0" i="0" dirty="0"/>
          </a:p>
          <a:p>
            <a:endParaRPr lang="en-CA" b="0" i="0" dirty="0"/>
          </a:p>
          <a:p>
            <a:r>
              <a:rPr lang="en-CA" b="1" i="0" dirty="0"/>
              <a:t>Teacher: </a:t>
            </a:r>
            <a:r>
              <a:rPr lang="en-CA" b="0" i="0" dirty="0"/>
              <a:t>The recipe is also included in the Student Workbook for students to follow along. Highlight any relevant points for students.</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pPr/>
              <a:t>36</a:t>
            </a:fld>
            <a:endParaRPr lang="en-CA" dirty="0"/>
          </a:p>
        </p:txBody>
      </p:sp>
    </p:spTree>
    <p:extLst>
      <p:ext uri="{BB962C8B-B14F-4D97-AF65-F5344CB8AC3E}">
        <p14:creationId xmlns:p14="http://schemas.microsoft.com/office/powerpoint/2010/main" val="1164110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Provide an overview of the recipe.</a:t>
            </a:r>
            <a:endParaRPr lang="en-CA" b="0" i="0" dirty="0"/>
          </a:p>
          <a:p>
            <a:endParaRPr lang="en-CA" b="0" i="0" dirty="0"/>
          </a:p>
          <a:p>
            <a:r>
              <a:rPr lang="en-CA" b="1" i="0" dirty="0"/>
              <a:t>Teacher: </a:t>
            </a:r>
            <a:r>
              <a:rPr lang="en-CA" b="0" i="0" dirty="0"/>
              <a:t>The recipe is also included in the Student Workbook for students to follow along. Highlight any relevant points for students.</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pPr/>
              <a:t>37</a:t>
            </a:fld>
            <a:endParaRPr lang="en-CA" dirty="0"/>
          </a:p>
        </p:txBody>
      </p:sp>
    </p:spTree>
    <p:extLst>
      <p:ext uri="{BB962C8B-B14F-4D97-AF65-F5344CB8AC3E}">
        <p14:creationId xmlns:p14="http://schemas.microsoft.com/office/powerpoint/2010/main" val="32431065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Provide an overview of the recipe.</a:t>
            </a:r>
            <a:endParaRPr lang="en-CA" b="0" i="0" dirty="0"/>
          </a:p>
          <a:p>
            <a:endParaRPr lang="en-CA" b="0" i="0" dirty="0"/>
          </a:p>
          <a:p>
            <a:r>
              <a:rPr lang="en-CA" b="1" i="0" dirty="0"/>
              <a:t>Teacher: </a:t>
            </a:r>
            <a:r>
              <a:rPr lang="en-CA" b="0" i="0" dirty="0"/>
              <a:t>The recipe is also included in the Student Workbook for students to follow along. Highlight any relevant points for students.</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pPr/>
              <a:t>38</a:t>
            </a:fld>
            <a:endParaRPr lang="en-CA" dirty="0"/>
          </a:p>
        </p:txBody>
      </p:sp>
    </p:spTree>
    <p:extLst>
      <p:ext uri="{BB962C8B-B14F-4D97-AF65-F5344CB8AC3E}">
        <p14:creationId xmlns:p14="http://schemas.microsoft.com/office/powerpoint/2010/main" val="42216412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Provide an overview of the recipe.</a:t>
            </a:r>
            <a:endParaRPr lang="en-CA" b="0" i="0" dirty="0"/>
          </a:p>
          <a:p>
            <a:endParaRPr lang="en-CA" b="0" i="0" dirty="0"/>
          </a:p>
          <a:p>
            <a:r>
              <a:rPr lang="en-CA" b="1" i="0" dirty="0"/>
              <a:t>Teacher: </a:t>
            </a:r>
            <a:r>
              <a:rPr lang="en-CA" b="0" i="0" dirty="0"/>
              <a:t>The recipe is also included in the Student Workbook for students to follow along. Highlight any relevant points for students.</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pPr/>
              <a:t>39</a:t>
            </a:fld>
            <a:endParaRPr lang="en-CA" dirty="0"/>
          </a:p>
        </p:txBody>
      </p:sp>
    </p:spTree>
    <p:extLst>
      <p:ext uri="{BB962C8B-B14F-4D97-AF65-F5344CB8AC3E}">
        <p14:creationId xmlns:p14="http://schemas.microsoft.com/office/powerpoint/2010/main" val="2392935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Slide Intent: </a:t>
            </a:r>
            <a:r>
              <a:rPr lang="en-CA" b="0" dirty="0"/>
              <a:t>Highlight the application of </a:t>
            </a:r>
            <a:r>
              <a:rPr lang="en-CA" b="0" i="1" dirty="0"/>
              <a:t>Canada’s Food Guide</a:t>
            </a:r>
            <a:r>
              <a:rPr lang="en-CA" b="0" i="0" dirty="0"/>
              <a:t>. </a:t>
            </a:r>
            <a:r>
              <a:rPr lang="en-CA" dirty="0"/>
              <a:t>If you do not have an internet connection, show these image stills instead of the video.</a:t>
            </a:r>
            <a:endParaRPr lang="en-CA" b="0" i="0" dirty="0"/>
          </a:p>
          <a:p>
            <a:endParaRPr lang="en-CA" b="0" i="0" dirty="0"/>
          </a:p>
          <a:p>
            <a:r>
              <a:rPr lang="en-CA" b="1" i="0" dirty="0"/>
              <a:t>Teacher: </a:t>
            </a:r>
            <a:r>
              <a:rPr lang="en-CA" b="0" i="0" dirty="0"/>
              <a:t>Here is another example of how to use </a:t>
            </a:r>
            <a:r>
              <a:rPr lang="en-CA" b="0" i="1" dirty="0"/>
              <a:t>Canada’s Food Guide </a:t>
            </a:r>
            <a:r>
              <a:rPr lang="en-CA" b="0" i="0" dirty="0"/>
              <a:t>to create a meal. </a:t>
            </a:r>
          </a:p>
          <a:p>
            <a:endParaRPr lang="en-CA" b="0" i="0" dirty="0"/>
          </a:p>
          <a:p>
            <a:r>
              <a:rPr lang="en-CA" b="0" i="0" dirty="0"/>
              <a:t>Note: The final foods shown are macaroni and cheese with broccoli and a mixed salad.</a:t>
            </a:r>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4</a:t>
            </a:fld>
            <a:endParaRPr lang="en-CA" dirty="0"/>
          </a:p>
        </p:txBody>
      </p:sp>
    </p:spTree>
    <p:extLst>
      <p:ext uri="{BB962C8B-B14F-4D97-AF65-F5344CB8AC3E}">
        <p14:creationId xmlns:p14="http://schemas.microsoft.com/office/powerpoint/2010/main" val="1139237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1" kern="1200" dirty="0">
                <a:solidFill>
                  <a:schemeClr val="tx1"/>
                </a:solidFill>
                <a:effectLst/>
                <a:ea typeface="+mn-ea"/>
                <a:cs typeface="+mn-cs"/>
              </a:rPr>
              <a:t>Slide Intent</a:t>
            </a:r>
            <a:r>
              <a:rPr lang="en-CA" sz="1200" kern="1200" dirty="0">
                <a:solidFill>
                  <a:schemeClr val="tx1"/>
                </a:solidFill>
                <a:effectLst/>
                <a:ea typeface="+mn-ea"/>
                <a:cs typeface="+mn-cs"/>
              </a:rPr>
              <a:t>: Introducing CFG when planning meals and snacks.</a:t>
            </a:r>
          </a:p>
          <a:p>
            <a:pPr lvl="0"/>
            <a:endParaRPr lang="en-CA" sz="1200" kern="1200" dirty="0">
              <a:solidFill>
                <a:schemeClr val="tx1"/>
              </a:solidFill>
              <a:effectLst/>
              <a:ea typeface="+mn-ea"/>
              <a:cs typeface="+mn-cs"/>
            </a:endParaRPr>
          </a:p>
          <a:p>
            <a:pPr lvl="0"/>
            <a:r>
              <a:rPr lang="en-CA" sz="1200" b="1" kern="1200" dirty="0">
                <a:solidFill>
                  <a:schemeClr val="tx1"/>
                </a:solidFill>
                <a:effectLst/>
                <a:ea typeface="+mn-ea"/>
                <a:cs typeface="+mn-cs"/>
              </a:rPr>
              <a:t>Teacher</a:t>
            </a:r>
            <a:r>
              <a:rPr lang="en-CA" sz="1200" kern="1200" dirty="0">
                <a:solidFill>
                  <a:schemeClr val="tx1"/>
                </a:solidFill>
                <a:effectLst/>
                <a:ea typeface="+mn-ea"/>
                <a:cs typeface="+mn-cs"/>
              </a:rPr>
              <a:t>: Read the slide.</a:t>
            </a:r>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5</a:t>
            </a:fld>
            <a:endParaRPr lang="en-CA" dirty="0"/>
          </a:p>
        </p:txBody>
      </p:sp>
    </p:spTree>
    <p:extLst>
      <p:ext uri="{BB962C8B-B14F-4D97-AF65-F5344CB8AC3E}">
        <p14:creationId xmlns:p14="http://schemas.microsoft.com/office/powerpoint/2010/main" val="734544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1" kern="1200" dirty="0">
                <a:solidFill>
                  <a:schemeClr val="tx1"/>
                </a:solidFill>
                <a:effectLst/>
                <a:ea typeface="+mn-ea"/>
                <a:cs typeface="+mn-cs"/>
              </a:rPr>
              <a:t>Slide Intent</a:t>
            </a:r>
            <a:r>
              <a:rPr lang="en-CA" sz="1200" kern="1200" dirty="0">
                <a:solidFill>
                  <a:schemeClr val="tx1"/>
                </a:solidFill>
                <a:effectLst/>
                <a:ea typeface="+mn-ea"/>
                <a:cs typeface="+mn-cs"/>
              </a:rPr>
              <a:t>: Introducing the CFG Plate.</a:t>
            </a:r>
          </a:p>
          <a:p>
            <a:pPr lvl="0"/>
            <a:endParaRPr lang="en-CA" sz="1200" kern="1200" dirty="0">
              <a:solidFill>
                <a:schemeClr val="tx1"/>
              </a:solidFill>
              <a:effectLst/>
              <a:ea typeface="+mn-ea"/>
              <a:cs typeface="+mn-cs"/>
            </a:endParaRPr>
          </a:p>
          <a:p>
            <a:pPr lvl="0"/>
            <a:r>
              <a:rPr lang="en-CA" sz="1200" b="1" kern="1200" dirty="0">
                <a:solidFill>
                  <a:schemeClr val="tx1"/>
                </a:solidFill>
                <a:effectLst/>
                <a:ea typeface="+mn-ea"/>
                <a:cs typeface="+mn-cs"/>
              </a:rPr>
              <a:t>Teacher</a:t>
            </a:r>
            <a:r>
              <a:rPr lang="en-CA" sz="1200" kern="1200" dirty="0">
                <a:solidFill>
                  <a:schemeClr val="tx1"/>
                </a:solidFill>
                <a:effectLst/>
                <a:ea typeface="+mn-ea"/>
                <a:cs typeface="+mn-cs"/>
              </a:rPr>
              <a:t>: Read the slide. Ask students to name vegetables and fruits, whole grain foods, and protein foods. Some possibilities:</a:t>
            </a:r>
          </a:p>
          <a:p>
            <a:pPr fontAlgn="base"/>
            <a:r>
              <a:rPr lang="en-CA" i="1" dirty="0"/>
              <a:t>- Vegetables and fruits (apple, orange, banana, spinach, lettuce, bell peppers, etc.)</a:t>
            </a:r>
            <a:r>
              <a:rPr lang="en-CA" dirty="0"/>
              <a:t> </a:t>
            </a:r>
          </a:p>
          <a:p>
            <a:pPr fontAlgn="base"/>
            <a:r>
              <a:rPr lang="en-CA" i="1" dirty="0"/>
              <a:t>- Whole grain foods (bread, pasta, rice, couscous, oats, etc.)</a:t>
            </a:r>
            <a:r>
              <a:rPr lang="en-CA" dirty="0"/>
              <a:t> </a:t>
            </a:r>
          </a:p>
          <a:p>
            <a:pPr fontAlgn="base"/>
            <a:r>
              <a:rPr lang="en-CA" i="1" dirty="0"/>
              <a:t>- Protein foods (milk, yogurt, cheese; fish, seafood, meat; pulses, nuts, seeds, etc.)</a:t>
            </a:r>
            <a:r>
              <a:rPr lang="en-CA" dirty="0"/>
              <a:t> </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6</a:t>
            </a:fld>
            <a:endParaRPr lang="en-CA" dirty="0"/>
          </a:p>
        </p:txBody>
      </p:sp>
    </p:spTree>
    <p:extLst>
      <p:ext uri="{BB962C8B-B14F-4D97-AF65-F5344CB8AC3E}">
        <p14:creationId xmlns:p14="http://schemas.microsoft.com/office/powerpoint/2010/main" val="4245569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1" kern="1200" dirty="0">
                <a:solidFill>
                  <a:schemeClr val="tx1"/>
                </a:solidFill>
                <a:effectLst/>
                <a:ea typeface="+mn-ea"/>
                <a:cs typeface="+mn-cs"/>
              </a:rPr>
              <a:t>Slide Intent</a:t>
            </a:r>
            <a:r>
              <a:rPr lang="en-CA" sz="1200" kern="1200" dirty="0">
                <a:solidFill>
                  <a:schemeClr val="tx1"/>
                </a:solidFill>
                <a:effectLst/>
                <a:ea typeface="+mn-ea"/>
                <a:cs typeface="+mn-cs"/>
              </a:rPr>
              <a:t>: Discuss foods from</a:t>
            </a:r>
            <a:r>
              <a:rPr lang="en-CA" sz="1200" kern="1200" baseline="0" dirty="0">
                <a:solidFill>
                  <a:schemeClr val="tx1"/>
                </a:solidFill>
                <a:effectLst/>
                <a:ea typeface="+mn-ea"/>
                <a:cs typeface="+mn-cs"/>
              </a:rPr>
              <a:t> outside </a:t>
            </a:r>
            <a:r>
              <a:rPr lang="en-CA" sz="1200" kern="1200" dirty="0">
                <a:solidFill>
                  <a:schemeClr val="tx1"/>
                </a:solidFill>
                <a:effectLst/>
                <a:ea typeface="+mn-ea"/>
                <a:cs typeface="+mn-cs"/>
              </a:rPr>
              <a:t>the CFG Plate.</a:t>
            </a:r>
          </a:p>
          <a:p>
            <a:pPr lvl="0"/>
            <a:endParaRPr lang="en-CA"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ea typeface="+mn-ea"/>
                <a:cs typeface="+mn-cs"/>
              </a:rPr>
              <a:t>Teacher</a:t>
            </a:r>
            <a:r>
              <a:rPr lang="en-CA" sz="1200" kern="1200" dirty="0">
                <a:solidFill>
                  <a:schemeClr val="tx1"/>
                </a:solidFill>
                <a:effectLst/>
                <a:ea typeface="+mn-ea"/>
                <a:cs typeface="+mn-cs"/>
              </a:rPr>
              <a:t>: You will notice that the CFG Plate does not include all foods we eat. For example, foods such as spices, chocolate, and dips aren’t found on the Plate but they do play an important role in eating. They often make our meals and snacks taste better and provide satisfaction and enjoyment.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ea typeface="+mn-ea"/>
                <a:cs typeface="+mn-cs"/>
              </a:rPr>
              <a:t>Note: You can help students feel relaxed and supported by talking about all foods in a neutral way. This includes talking about food without using labels such as “healthy” versus “unhealthy” or “good foods” versus “bad foods.” Read more about this approach in the Teacher Guide under How to Talk about Food with Students, p. 18.</a:t>
            </a:r>
            <a:endParaRPr lang="en-CA" dirty="0">
              <a:solidFill>
                <a:srgbClr val="FF0000"/>
              </a:solidFill>
            </a:endParaRPr>
          </a:p>
        </p:txBody>
      </p:sp>
      <p:sp>
        <p:nvSpPr>
          <p:cNvPr id="4" name="Slide Number Placeholder 3"/>
          <p:cNvSpPr>
            <a:spLocks noGrp="1"/>
          </p:cNvSpPr>
          <p:nvPr>
            <p:ph type="sldNum" sz="quarter" idx="5"/>
          </p:nvPr>
        </p:nvSpPr>
        <p:spPr/>
        <p:txBody>
          <a:bodyPr/>
          <a:lstStyle/>
          <a:p>
            <a:fld id="{B4745A9F-459A-4A2E-AC98-F82562222865}" type="slidenum">
              <a:rPr lang="en-CA" smtClean="0"/>
              <a:t>7</a:t>
            </a:fld>
            <a:endParaRPr lang="en-CA" dirty="0"/>
          </a:p>
        </p:txBody>
      </p:sp>
    </p:spTree>
    <p:extLst>
      <p:ext uri="{BB962C8B-B14F-4D97-AF65-F5344CB8AC3E}">
        <p14:creationId xmlns:p14="http://schemas.microsoft.com/office/powerpoint/2010/main" val="27870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1" kern="1200" dirty="0">
                <a:solidFill>
                  <a:schemeClr val="tx1"/>
                </a:solidFill>
                <a:effectLst/>
                <a:ea typeface="+mn-ea"/>
                <a:cs typeface="+mn-cs"/>
              </a:rPr>
              <a:t>Slide Intent</a:t>
            </a:r>
            <a:r>
              <a:rPr lang="en-CA" sz="1200" kern="1200" dirty="0">
                <a:solidFill>
                  <a:schemeClr val="tx1"/>
                </a:solidFill>
                <a:effectLst/>
                <a:ea typeface="+mn-ea"/>
                <a:cs typeface="+mn-cs"/>
              </a:rPr>
              <a:t>: How to plan meals.</a:t>
            </a:r>
          </a:p>
          <a:p>
            <a:pPr lvl="0"/>
            <a:endParaRPr lang="en-CA"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ea typeface="+mn-ea"/>
                <a:cs typeface="+mn-cs"/>
              </a:rPr>
              <a:t>Teacher</a:t>
            </a:r>
            <a:r>
              <a:rPr lang="en-CA" sz="1200" kern="1200" dirty="0">
                <a:solidFill>
                  <a:schemeClr val="tx1"/>
                </a:solidFill>
                <a:effectLst/>
                <a:ea typeface="+mn-ea"/>
                <a:cs typeface="+mn-cs"/>
              </a:rPr>
              <a:t>: Read the slide. </a:t>
            </a:r>
            <a:r>
              <a:rPr lang="en-CA" sz="900" kern="1200" dirty="0">
                <a:solidFill>
                  <a:schemeClr val="tx1"/>
                </a:solidFill>
                <a:effectLst/>
                <a:ea typeface="+mn-ea"/>
                <a:cs typeface="+mn-cs"/>
              </a:rPr>
              <a:t>This meal includes roasted cauliflower (vegetable), whole grain naan (whole grain food) and chana masala (chickpeas, a protein food).</a:t>
            </a:r>
            <a:endParaRPr lang="en-CA" dirty="0"/>
          </a:p>
          <a:p>
            <a:pPr lvl="0"/>
            <a:endParaRPr lang="en-CA" sz="1200" kern="1200" dirty="0">
              <a:solidFill>
                <a:schemeClr val="tx1"/>
              </a:solidFill>
              <a:effectLst/>
              <a:ea typeface="+mn-ea"/>
              <a:cs typeface="+mn-cs"/>
            </a:endParaRP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8</a:t>
            </a:fld>
            <a:endParaRPr lang="en-CA" dirty="0"/>
          </a:p>
        </p:txBody>
      </p:sp>
    </p:spTree>
    <p:extLst>
      <p:ext uri="{BB962C8B-B14F-4D97-AF65-F5344CB8AC3E}">
        <p14:creationId xmlns:p14="http://schemas.microsoft.com/office/powerpoint/2010/main" val="2560802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1" kern="1200" dirty="0">
                <a:solidFill>
                  <a:schemeClr val="tx1"/>
                </a:solidFill>
                <a:effectLst/>
                <a:ea typeface="+mn-ea"/>
                <a:cs typeface="+mn-cs"/>
              </a:rPr>
              <a:t>Slide Intent</a:t>
            </a:r>
            <a:r>
              <a:rPr lang="en-CA" sz="1200" kern="1200" dirty="0">
                <a:solidFill>
                  <a:schemeClr val="tx1"/>
                </a:solidFill>
                <a:effectLst/>
                <a:ea typeface="+mn-ea"/>
                <a:cs typeface="+mn-cs"/>
              </a:rPr>
              <a:t>: How to plan snacks.</a:t>
            </a:r>
          </a:p>
          <a:p>
            <a:pPr lvl="0"/>
            <a:endParaRPr lang="en-CA"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ea typeface="+mn-ea"/>
                <a:cs typeface="+mn-cs"/>
              </a:rPr>
              <a:t>Teacher</a:t>
            </a:r>
            <a:r>
              <a:rPr lang="en-CA" sz="1200" kern="1200" dirty="0">
                <a:solidFill>
                  <a:schemeClr val="tx1"/>
                </a:solidFill>
                <a:effectLst/>
                <a:ea typeface="+mn-ea"/>
                <a:cs typeface="+mn-cs"/>
              </a:rPr>
              <a:t>: Read the slide. </a:t>
            </a:r>
            <a:r>
              <a:rPr lang="en-CA" sz="900" kern="1200" dirty="0">
                <a:solidFill>
                  <a:schemeClr val="tx1"/>
                </a:solidFill>
                <a:effectLst/>
                <a:ea typeface="+mn-ea"/>
                <a:cs typeface="+mn-cs"/>
              </a:rPr>
              <a:t>This snack includes grapes (fruit) and nuts (protein food).</a:t>
            </a:r>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9</a:t>
            </a:fld>
            <a:endParaRPr lang="en-CA" dirty="0"/>
          </a:p>
        </p:txBody>
      </p:sp>
    </p:spTree>
    <p:extLst>
      <p:ext uri="{BB962C8B-B14F-4D97-AF65-F5344CB8AC3E}">
        <p14:creationId xmlns:p14="http://schemas.microsoft.com/office/powerpoint/2010/main" val="3810306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4B6AA61-C0E1-4878-B9A0-5A92E4371A61}" type="datetimeFigureOut">
              <a:rPr lang="en-CA" smtClean="0"/>
              <a:t>2022-01-17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FFD2B54-30F1-40FC-92ED-7BFD3A562B66}" type="slidenum">
              <a:rPr lang="en-CA" smtClean="0"/>
              <a:t>‹#›</a:t>
            </a:fld>
            <a:endParaRPr lang="en-CA" dirty="0"/>
          </a:p>
        </p:txBody>
      </p:sp>
    </p:spTree>
    <p:extLst>
      <p:ext uri="{BB962C8B-B14F-4D97-AF65-F5344CB8AC3E}">
        <p14:creationId xmlns:p14="http://schemas.microsoft.com/office/powerpoint/2010/main" val="1515963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6AA61-C0E1-4878-B9A0-5A92E4371A61}" type="datetimeFigureOut">
              <a:rPr lang="en-CA" smtClean="0"/>
              <a:t>2022-01-17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FFD2B54-30F1-40FC-92ED-7BFD3A562B66}" type="slidenum">
              <a:rPr lang="en-CA" smtClean="0"/>
              <a:t>‹#›</a:t>
            </a:fld>
            <a:endParaRPr lang="en-CA" dirty="0"/>
          </a:p>
        </p:txBody>
      </p:sp>
    </p:spTree>
    <p:extLst>
      <p:ext uri="{BB962C8B-B14F-4D97-AF65-F5344CB8AC3E}">
        <p14:creationId xmlns:p14="http://schemas.microsoft.com/office/powerpoint/2010/main" val="205606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6AA61-C0E1-4878-B9A0-5A92E4371A61}" type="datetimeFigureOut">
              <a:rPr lang="en-CA" smtClean="0"/>
              <a:t>2022-01-17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FFD2B54-30F1-40FC-92ED-7BFD3A562B66}" type="slidenum">
              <a:rPr lang="en-CA" smtClean="0"/>
              <a:t>‹#›</a:t>
            </a:fld>
            <a:endParaRPr lang="en-CA" dirty="0"/>
          </a:p>
        </p:txBody>
      </p:sp>
    </p:spTree>
    <p:extLst>
      <p:ext uri="{BB962C8B-B14F-4D97-AF65-F5344CB8AC3E}">
        <p14:creationId xmlns:p14="http://schemas.microsoft.com/office/powerpoint/2010/main" val="54506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6AA61-C0E1-4878-B9A0-5A92E4371A61}" type="datetimeFigureOut">
              <a:rPr lang="en-CA" smtClean="0"/>
              <a:t>2022-01-17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FFD2B54-30F1-40FC-92ED-7BFD3A562B66}" type="slidenum">
              <a:rPr lang="en-CA" smtClean="0"/>
              <a:t>‹#›</a:t>
            </a:fld>
            <a:endParaRPr lang="en-CA" dirty="0"/>
          </a:p>
        </p:txBody>
      </p:sp>
    </p:spTree>
    <p:extLst>
      <p:ext uri="{BB962C8B-B14F-4D97-AF65-F5344CB8AC3E}">
        <p14:creationId xmlns:p14="http://schemas.microsoft.com/office/powerpoint/2010/main" val="3190125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B6AA61-C0E1-4878-B9A0-5A92E4371A61}" type="datetimeFigureOut">
              <a:rPr lang="en-CA" smtClean="0"/>
              <a:t>2022-01-17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FFD2B54-30F1-40FC-92ED-7BFD3A562B66}" type="slidenum">
              <a:rPr lang="en-CA" smtClean="0"/>
              <a:t>‹#›</a:t>
            </a:fld>
            <a:endParaRPr lang="en-CA" dirty="0"/>
          </a:p>
        </p:txBody>
      </p:sp>
    </p:spTree>
    <p:extLst>
      <p:ext uri="{BB962C8B-B14F-4D97-AF65-F5344CB8AC3E}">
        <p14:creationId xmlns:p14="http://schemas.microsoft.com/office/powerpoint/2010/main" val="27451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B6AA61-C0E1-4878-B9A0-5A92E4371A61}" type="datetimeFigureOut">
              <a:rPr lang="en-CA" smtClean="0"/>
              <a:t>2022-01-17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FFD2B54-30F1-40FC-92ED-7BFD3A562B66}" type="slidenum">
              <a:rPr lang="en-CA" smtClean="0"/>
              <a:t>‹#›</a:t>
            </a:fld>
            <a:endParaRPr lang="en-CA" dirty="0"/>
          </a:p>
        </p:txBody>
      </p:sp>
    </p:spTree>
    <p:extLst>
      <p:ext uri="{BB962C8B-B14F-4D97-AF65-F5344CB8AC3E}">
        <p14:creationId xmlns:p14="http://schemas.microsoft.com/office/powerpoint/2010/main" val="1638249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B6AA61-C0E1-4878-B9A0-5A92E4371A61}" type="datetimeFigureOut">
              <a:rPr lang="en-CA" smtClean="0"/>
              <a:t>2022-01-17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2FFD2B54-30F1-40FC-92ED-7BFD3A562B66}" type="slidenum">
              <a:rPr lang="en-CA" smtClean="0"/>
              <a:t>‹#›</a:t>
            </a:fld>
            <a:endParaRPr lang="en-CA" dirty="0"/>
          </a:p>
        </p:txBody>
      </p:sp>
    </p:spTree>
    <p:extLst>
      <p:ext uri="{BB962C8B-B14F-4D97-AF65-F5344CB8AC3E}">
        <p14:creationId xmlns:p14="http://schemas.microsoft.com/office/powerpoint/2010/main" val="123134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B6AA61-C0E1-4878-B9A0-5A92E4371A61}" type="datetimeFigureOut">
              <a:rPr lang="en-CA" smtClean="0"/>
              <a:t>2022-01-17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FFD2B54-30F1-40FC-92ED-7BFD3A562B66}" type="slidenum">
              <a:rPr lang="en-CA" smtClean="0"/>
              <a:t>‹#›</a:t>
            </a:fld>
            <a:endParaRPr lang="en-CA" dirty="0"/>
          </a:p>
        </p:txBody>
      </p:sp>
    </p:spTree>
    <p:extLst>
      <p:ext uri="{BB962C8B-B14F-4D97-AF65-F5344CB8AC3E}">
        <p14:creationId xmlns:p14="http://schemas.microsoft.com/office/powerpoint/2010/main" val="11556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6AA61-C0E1-4878-B9A0-5A92E4371A61}" type="datetimeFigureOut">
              <a:rPr lang="en-CA" smtClean="0"/>
              <a:t>2022-01-17</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2FFD2B54-30F1-40FC-92ED-7BFD3A562B66}" type="slidenum">
              <a:rPr lang="en-CA" smtClean="0"/>
              <a:t>‹#›</a:t>
            </a:fld>
            <a:endParaRPr lang="en-CA" dirty="0"/>
          </a:p>
        </p:txBody>
      </p:sp>
    </p:spTree>
    <p:extLst>
      <p:ext uri="{BB962C8B-B14F-4D97-AF65-F5344CB8AC3E}">
        <p14:creationId xmlns:p14="http://schemas.microsoft.com/office/powerpoint/2010/main" val="3300100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4B6AA61-C0E1-4878-B9A0-5A92E4371A61}" type="datetimeFigureOut">
              <a:rPr lang="en-CA" smtClean="0"/>
              <a:t>2022-01-17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FFD2B54-30F1-40FC-92ED-7BFD3A562B66}" type="slidenum">
              <a:rPr lang="en-CA" smtClean="0"/>
              <a:t>‹#›</a:t>
            </a:fld>
            <a:endParaRPr lang="en-CA" dirty="0"/>
          </a:p>
        </p:txBody>
      </p:sp>
    </p:spTree>
    <p:extLst>
      <p:ext uri="{BB962C8B-B14F-4D97-AF65-F5344CB8AC3E}">
        <p14:creationId xmlns:p14="http://schemas.microsoft.com/office/powerpoint/2010/main" val="887655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4B6AA61-C0E1-4878-B9A0-5A92E4371A61}" type="datetimeFigureOut">
              <a:rPr lang="en-CA" smtClean="0"/>
              <a:t>2022-01-17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FFD2B54-30F1-40FC-92ED-7BFD3A562B66}" type="slidenum">
              <a:rPr lang="en-CA" smtClean="0"/>
              <a:t>‹#›</a:t>
            </a:fld>
            <a:endParaRPr lang="en-CA" dirty="0"/>
          </a:p>
        </p:txBody>
      </p:sp>
    </p:spTree>
    <p:extLst>
      <p:ext uri="{BB962C8B-B14F-4D97-AF65-F5344CB8AC3E}">
        <p14:creationId xmlns:p14="http://schemas.microsoft.com/office/powerpoint/2010/main" val="87108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4B6AA61-C0E1-4878-B9A0-5A92E4371A61}" type="datetimeFigureOut">
              <a:rPr lang="en-CA" smtClean="0"/>
              <a:pPr/>
              <a:t>2022-01-17</a:t>
            </a:fld>
            <a:endParaRPr lang="en-CA"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FFD2B54-30F1-40FC-92ED-7BFD3A562B66}" type="slidenum">
              <a:rPr lang="en-CA" smtClean="0"/>
              <a:pPr/>
              <a:t>‹#›</a:t>
            </a:fld>
            <a:endParaRPr lang="en-CA" dirty="0"/>
          </a:p>
        </p:txBody>
      </p:sp>
    </p:spTree>
    <p:extLst>
      <p:ext uri="{BB962C8B-B14F-4D97-AF65-F5344CB8AC3E}">
        <p14:creationId xmlns:p14="http://schemas.microsoft.com/office/powerpoint/2010/main" val="3871276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1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1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1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1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tiff"/></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tiff"/><Relationship Id="rId4" Type="http://schemas.openxmlformats.org/officeDocument/2006/relationships/image" Target="../media/image5.tiff"/></Relationships>
</file>

<file path=ppt/slides/_rels/slide2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tiff"/><Relationship Id="rId4" Type="http://schemas.openxmlformats.org/officeDocument/2006/relationships/image" Target="../media/image5.tiff"/></Relationships>
</file>

<file path=ppt/slides/_rels/slide2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tiff"/><Relationship Id="rId4" Type="http://schemas.openxmlformats.org/officeDocument/2006/relationships/image" Target="../media/image5.tiff"/></Relationships>
</file>

<file path=ppt/slides/_rels/slide23.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tiff"/><Relationship Id="rId4" Type="http://schemas.openxmlformats.org/officeDocument/2006/relationships/image" Target="../media/image5.tiff"/></Relationships>
</file>

<file path=ppt/slides/_rels/slide24.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tiff"/><Relationship Id="rId4" Type="http://schemas.openxmlformats.org/officeDocument/2006/relationships/image" Target="../media/image5.tiff"/></Relationships>
</file>

<file path=ppt/slides/_rels/slide2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tiff"/><Relationship Id="rId4" Type="http://schemas.openxmlformats.org/officeDocument/2006/relationships/image" Target="../media/image5.tiff"/></Relationships>
</file>

<file path=ppt/slides/_rels/slide26.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5.tiff"/><Relationship Id="rId4" Type="http://schemas.openxmlformats.org/officeDocument/2006/relationships/image" Target="../media/image5.tiff"/></Relationships>
</file>

<file path=ppt/slides/_rels/slide2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6.tiff"/><Relationship Id="rId4" Type="http://schemas.openxmlformats.org/officeDocument/2006/relationships/image" Target="../media/image5.tiff"/></Relationships>
</file>

<file path=ppt/slides/_rels/slide2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https://player.vimeo.com/video/480813088?app_id=122963" TargetMode="External"/><Relationship Id="rId5" Type="http://schemas.openxmlformats.org/officeDocument/2006/relationships/image" Target="../media/image28.jpeg"/><Relationship Id="rId4" Type="http://schemas.openxmlformats.org/officeDocument/2006/relationships/image" Target="../media/image5.tif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player.vimeo.com/video/465807860?app_id=122963" TargetMode="External"/><Relationship Id="rId5" Type="http://schemas.openxmlformats.org/officeDocument/2006/relationships/image" Target="../media/image5.tiff"/><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tiff"/></Relationships>
</file>

<file path=ppt/slides/_rels/slide3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tiff"/></Relationships>
</file>

<file path=ppt/slides/_rels/slide3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1.tiff"/></Relationships>
</file>

<file path=ppt/slides/_rels/slide33.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2.tiff"/></Relationships>
</file>

<file path=ppt/slides/_rels/slide3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ideo" Target="https://player.vimeo.com/video/480817034?app_id=122963" TargetMode="External"/><Relationship Id="rId5" Type="http://schemas.openxmlformats.org/officeDocument/2006/relationships/image" Target="../media/image34.jpeg"/><Relationship Id="rId4" Type="http://schemas.openxmlformats.org/officeDocument/2006/relationships/image" Target="../media/image5.tiff"/></Relationships>
</file>

<file path=ppt/slides/_rels/slide36.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5.tiff"/></Relationships>
</file>

<file path=ppt/slides/_rels/slide3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6.tiff"/></Relationships>
</file>

<file path=ppt/slides/_rels/slide3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7.tiff"/></Relationships>
</file>

<file path=ppt/slides/_rels/slide3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8.tif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749FF0-5938-4D46-B266-3FA42B41D3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295526"/>
            <a:ext cx="9144000" cy="2847975"/>
          </a:xfrm>
          <a:prstGeom prst="rect">
            <a:avLst/>
          </a:prstGeom>
        </p:spPr>
      </p:pic>
      <p:sp>
        <p:nvSpPr>
          <p:cNvPr id="2" name="Title 1">
            <a:extLst>
              <a:ext uri="{FF2B5EF4-FFF2-40B4-BE49-F238E27FC236}">
                <a16:creationId xmlns:a16="http://schemas.microsoft.com/office/drawing/2014/main" id="{231D929E-869F-4F07-A04E-3ECDCDBCCBD8}"/>
              </a:ext>
            </a:extLst>
          </p:cNvPr>
          <p:cNvSpPr>
            <a:spLocks noGrp="1"/>
          </p:cNvSpPr>
          <p:nvPr>
            <p:ph type="ctrTitle"/>
          </p:nvPr>
        </p:nvSpPr>
        <p:spPr>
          <a:xfrm>
            <a:off x="528145" y="291628"/>
            <a:ext cx="4256690" cy="409938"/>
          </a:xfrm>
        </p:spPr>
        <p:txBody>
          <a:bodyPr>
            <a:noAutofit/>
          </a:bodyPr>
          <a:lstStyle/>
          <a:p>
            <a:pPr algn="l"/>
            <a:br>
              <a:rPr lang="en-CA" sz="2100" dirty="0">
                <a:latin typeface="Georgia" panose="02040502050405020303" pitchFamily="18" charset="0"/>
              </a:rPr>
            </a:br>
            <a:br>
              <a:rPr lang="en-CA" sz="2100" dirty="0">
                <a:latin typeface="Georgia" panose="02040502050405020303" pitchFamily="18" charset="0"/>
              </a:rPr>
            </a:br>
            <a:r>
              <a:rPr lang="en-CA" sz="2100" dirty="0">
                <a:latin typeface="Georgia" panose="02040502050405020303" pitchFamily="18" charset="0"/>
              </a:rPr>
              <a:t>Module 1: DIY Meals and Snacks</a:t>
            </a:r>
          </a:p>
        </p:txBody>
      </p:sp>
      <p:sp>
        <p:nvSpPr>
          <p:cNvPr id="3" name="Subtitle 2">
            <a:extLst>
              <a:ext uri="{FF2B5EF4-FFF2-40B4-BE49-F238E27FC236}">
                <a16:creationId xmlns:a16="http://schemas.microsoft.com/office/drawing/2014/main" id="{AAD371E8-D7FB-439B-96CE-0582BB8585BE}"/>
              </a:ext>
            </a:extLst>
          </p:cNvPr>
          <p:cNvSpPr>
            <a:spLocks noGrp="1"/>
          </p:cNvSpPr>
          <p:nvPr>
            <p:ph type="subTitle" idx="1"/>
          </p:nvPr>
        </p:nvSpPr>
        <p:spPr>
          <a:xfrm>
            <a:off x="528145" y="851340"/>
            <a:ext cx="8844456" cy="1848236"/>
          </a:xfrm>
        </p:spPr>
        <p:txBody>
          <a:bodyPr vert="horz" lIns="91440" tIns="45720" rIns="91440" bIns="45720" rtlCol="0" anchor="t">
            <a:normAutofit/>
          </a:bodyPr>
          <a:lstStyle/>
          <a:p>
            <a:pPr algn="l">
              <a:lnSpc>
                <a:spcPct val="100000"/>
              </a:lnSpc>
              <a:spcBef>
                <a:spcPts val="300"/>
              </a:spcBef>
            </a:pPr>
            <a:r>
              <a:rPr lang="en-CA" sz="3300" dirty="0">
                <a:solidFill>
                  <a:srgbClr val="00A3DB"/>
                </a:solidFill>
                <a:latin typeface="Impact"/>
              </a:rPr>
              <a:t>LESSON 1</a:t>
            </a:r>
            <a:endParaRPr lang="en-CA" sz="3300" dirty="0">
              <a:solidFill>
                <a:srgbClr val="00A3DB"/>
              </a:solidFill>
              <a:latin typeface="Impact" panose="020B0806030902050204" pitchFamily="34" charset="0"/>
            </a:endParaRPr>
          </a:p>
          <a:p>
            <a:pPr algn="l">
              <a:lnSpc>
                <a:spcPct val="100000"/>
              </a:lnSpc>
              <a:spcBef>
                <a:spcPts val="300"/>
              </a:spcBef>
            </a:pPr>
            <a:r>
              <a:rPr lang="en-CA" sz="3300" dirty="0">
                <a:solidFill>
                  <a:srgbClr val="00A3DB"/>
                </a:solidFill>
                <a:latin typeface="Impact" panose="020B0806030902050204" pitchFamily="34" charset="0"/>
              </a:rPr>
              <a:t>THE BUILDING BLOCKS OF MEALS AND SNACKS</a:t>
            </a:r>
          </a:p>
        </p:txBody>
      </p:sp>
      <p:pic>
        <p:nvPicPr>
          <p:cNvPr id="6" name="Picture 5">
            <a:extLst>
              <a:ext uri="{FF2B5EF4-FFF2-40B4-BE49-F238E27FC236}">
                <a16:creationId xmlns:a16="http://schemas.microsoft.com/office/drawing/2014/main" id="{A8F93A67-2940-3D47-8B3E-23245D71E1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3686" y="4412641"/>
            <a:ext cx="2390775" cy="447675"/>
          </a:xfrm>
          <a:prstGeom prst="rect">
            <a:avLst/>
          </a:prstGeom>
        </p:spPr>
      </p:pic>
    </p:spTree>
    <p:extLst>
      <p:ext uri="{BB962C8B-B14F-4D97-AF65-F5344CB8AC3E}">
        <p14:creationId xmlns:p14="http://schemas.microsoft.com/office/powerpoint/2010/main" val="280380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7B2FD-D0BF-45C3-A0ED-126003798367}"/>
              </a:ext>
            </a:extLst>
          </p:cNvPr>
          <p:cNvSpPr>
            <a:spLocks noGrp="1"/>
          </p:cNvSpPr>
          <p:nvPr>
            <p:ph type="title"/>
          </p:nvPr>
        </p:nvSpPr>
        <p:spPr>
          <a:xfrm>
            <a:off x="628650" y="819151"/>
            <a:ext cx="7886700" cy="994172"/>
          </a:xfrm>
        </p:spPr>
        <p:txBody>
          <a:bodyPr>
            <a:normAutofit/>
          </a:bodyPr>
          <a:lstStyle/>
          <a:p>
            <a:pPr>
              <a:lnSpc>
                <a:spcPct val="100000"/>
              </a:lnSpc>
            </a:pPr>
            <a:r>
              <a:rPr lang="en-CA" sz="2400" dirty="0">
                <a:solidFill>
                  <a:srgbClr val="00A3DB"/>
                </a:solidFill>
                <a:latin typeface="Impact" panose="020B0806030902050204" pitchFamily="34" charset="0"/>
              </a:rPr>
              <a:t>KEEP IN MIND… </a:t>
            </a:r>
          </a:p>
        </p:txBody>
      </p:sp>
      <p:sp>
        <p:nvSpPr>
          <p:cNvPr id="3" name="Content Placeholder 2">
            <a:extLst>
              <a:ext uri="{FF2B5EF4-FFF2-40B4-BE49-F238E27FC236}">
                <a16:creationId xmlns:a16="http://schemas.microsoft.com/office/drawing/2014/main" id="{05AD4A57-0446-4BCD-93AD-70A3EBCB9218}"/>
              </a:ext>
            </a:extLst>
          </p:cNvPr>
          <p:cNvSpPr>
            <a:spLocks noGrp="1"/>
          </p:cNvSpPr>
          <p:nvPr>
            <p:ph idx="1"/>
          </p:nvPr>
        </p:nvSpPr>
        <p:spPr>
          <a:xfrm>
            <a:off x="628650" y="1638301"/>
            <a:ext cx="7886700" cy="3263504"/>
          </a:xfrm>
        </p:spPr>
        <p:txBody>
          <a:bodyPr/>
          <a:lstStyle/>
          <a:p>
            <a:pPr>
              <a:lnSpc>
                <a:spcPct val="100000"/>
              </a:lnSpc>
            </a:pPr>
            <a:r>
              <a:rPr lang="en-CA" sz="1800" dirty="0">
                <a:latin typeface="Georgia" panose="02040502050405020303" pitchFamily="18" charset="0"/>
              </a:rPr>
              <a:t>What matters most is how and what you eat </a:t>
            </a:r>
            <a:r>
              <a:rPr lang="en-CA" sz="1800" b="1" dirty="0">
                <a:latin typeface="Georgia" panose="02040502050405020303" pitchFamily="18" charset="0"/>
              </a:rPr>
              <a:t>over time</a:t>
            </a:r>
            <a:r>
              <a:rPr lang="en-CA" sz="1800" dirty="0">
                <a:latin typeface="Georgia" panose="02040502050405020303" pitchFamily="18" charset="0"/>
              </a:rPr>
              <a:t>,</a:t>
            </a:r>
            <a:r>
              <a:rPr lang="en-CA" sz="1800" b="1" i="1" dirty="0">
                <a:latin typeface="Georgia" panose="02040502050405020303" pitchFamily="18" charset="0"/>
              </a:rPr>
              <a:t> </a:t>
            </a:r>
            <a:r>
              <a:rPr lang="en-CA" sz="1800" dirty="0">
                <a:latin typeface="Georgia" panose="02040502050405020303" pitchFamily="18" charset="0"/>
              </a:rPr>
              <a:t>and how that makes you feel, rather than following a precise meal or snack structure every single day.</a:t>
            </a:r>
          </a:p>
          <a:p>
            <a:endParaRPr lang="en-CA" dirty="0">
              <a:latin typeface="Georgia" panose="02040502050405020303" pitchFamily="18" charset="0"/>
            </a:endParaRPr>
          </a:p>
        </p:txBody>
      </p:sp>
      <p:pic>
        <p:nvPicPr>
          <p:cNvPr id="4" name="Picture 3">
            <a:extLst>
              <a:ext uri="{FF2B5EF4-FFF2-40B4-BE49-F238E27FC236}">
                <a16:creationId xmlns:a16="http://schemas.microsoft.com/office/drawing/2014/main" id="{1722D13C-8300-7F48-9CE1-165A024E57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819150"/>
          </a:xfrm>
          <a:prstGeom prst="rect">
            <a:avLst/>
          </a:prstGeom>
        </p:spPr>
      </p:pic>
    </p:spTree>
    <p:extLst>
      <p:ext uri="{BB962C8B-B14F-4D97-AF65-F5344CB8AC3E}">
        <p14:creationId xmlns:p14="http://schemas.microsoft.com/office/powerpoint/2010/main" val="3485100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1437C7-848E-0446-AA1A-710FECBB54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F8162FEE-7EDC-4FF3-A7FC-AD0AAF22C7EC}"/>
              </a:ext>
            </a:extLst>
          </p:cNvPr>
          <p:cNvSpPr>
            <a:spLocks noGrp="1"/>
          </p:cNvSpPr>
          <p:nvPr>
            <p:ph type="ctrTitle"/>
          </p:nvPr>
        </p:nvSpPr>
        <p:spPr/>
        <p:txBody>
          <a:bodyPr>
            <a:normAutofit/>
          </a:bodyPr>
          <a:lstStyle/>
          <a:p>
            <a:pPr algn="l">
              <a:lnSpc>
                <a:spcPct val="100000"/>
              </a:lnSpc>
            </a:pPr>
            <a:r>
              <a:rPr lang="en-CA" sz="3300" dirty="0">
                <a:solidFill>
                  <a:srgbClr val="00A3DB"/>
                </a:solidFill>
                <a:latin typeface="Impact" panose="020B0806030902050204" pitchFamily="34" charset="0"/>
              </a:rPr>
              <a:t>ACTIVITY: </a:t>
            </a:r>
            <a:br>
              <a:rPr lang="en-CA" sz="3300" dirty="0">
                <a:solidFill>
                  <a:srgbClr val="00A3DB"/>
                </a:solidFill>
                <a:latin typeface="Impact" panose="020B0806030902050204" pitchFamily="34" charset="0"/>
              </a:rPr>
            </a:br>
            <a:r>
              <a:rPr lang="en-CA" sz="3300" dirty="0">
                <a:solidFill>
                  <a:srgbClr val="00A3DB"/>
                </a:solidFill>
                <a:latin typeface="Impact" panose="020B0806030902050204" pitchFamily="34" charset="0"/>
              </a:rPr>
              <a:t>BUILD-YOUR-OWN MEALS AND SNACKS</a:t>
            </a:r>
          </a:p>
        </p:txBody>
      </p:sp>
    </p:spTree>
    <p:extLst>
      <p:ext uri="{BB962C8B-B14F-4D97-AF65-F5344CB8AC3E}">
        <p14:creationId xmlns:p14="http://schemas.microsoft.com/office/powerpoint/2010/main" val="248355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3DA75-8470-4B22-8B39-F469944F5B64}"/>
              </a:ext>
            </a:extLst>
          </p:cNvPr>
          <p:cNvSpPr>
            <a:spLocks noGrp="1"/>
          </p:cNvSpPr>
          <p:nvPr>
            <p:ph type="title"/>
          </p:nvPr>
        </p:nvSpPr>
        <p:spPr>
          <a:xfrm>
            <a:off x="628650" y="1338067"/>
            <a:ext cx="7886700" cy="821630"/>
          </a:xfrm>
        </p:spPr>
        <p:txBody>
          <a:bodyPr>
            <a:noAutofit/>
          </a:bodyPr>
          <a:lstStyle/>
          <a:p>
            <a:pPr>
              <a:lnSpc>
                <a:spcPct val="100000"/>
              </a:lnSpc>
            </a:pPr>
            <a:r>
              <a:rPr lang="en-CA" sz="2400" dirty="0">
                <a:solidFill>
                  <a:srgbClr val="00A3DB"/>
                </a:solidFill>
                <a:latin typeface="Impact" panose="020B0806030902050204" pitchFamily="34" charset="0"/>
              </a:rPr>
              <a:t>SNACK 1: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Orange slices</a:t>
            </a:r>
          </a:p>
        </p:txBody>
      </p:sp>
      <p:pic>
        <p:nvPicPr>
          <p:cNvPr id="4" name="Picture 3">
            <a:extLst>
              <a:ext uri="{FF2B5EF4-FFF2-40B4-BE49-F238E27FC236}">
                <a16:creationId xmlns:a16="http://schemas.microsoft.com/office/drawing/2014/main" id="{9023D670-7A39-DD44-997B-63032B9AA3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819150"/>
          </a:xfrm>
          <a:prstGeom prst="rect">
            <a:avLst/>
          </a:prstGeom>
        </p:spPr>
      </p:pic>
      <p:pic>
        <p:nvPicPr>
          <p:cNvPr id="8" name="Picture 7">
            <a:extLst>
              <a:ext uri="{FF2B5EF4-FFF2-40B4-BE49-F238E27FC236}">
                <a16:creationId xmlns:a16="http://schemas.microsoft.com/office/drawing/2014/main" id="{A06212B5-CAEF-2C4D-A2E0-8E48E02427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4326" y="1225332"/>
            <a:ext cx="4391025" cy="3181350"/>
          </a:xfrm>
          <a:prstGeom prst="rect">
            <a:avLst/>
          </a:prstGeom>
        </p:spPr>
      </p:pic>
    </p:spTree>
    <p:extLst>
      <p:ext uri="{BB962C8B-B14F-4D97-AF65-F5344CB8AC3E}">
        <p14:creationId xmlns:p14="http://schemas.microsoft.com/office/powerpoint/2010/main" val="166388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D8036-593C-4429-9908-6CF1A4811DED}"/>
              </a:ext>
            </a:extLst>
          </p:cNvPr>
          <p:cNvSpPr>
            <a:spLocks noGrp="1"/>
          </p:cNvSpPr>
          <p:nvPr>
            <p:ph type="title"/>
          </p:nvPr>
        </p:nvSpPr>
        <p:spPr>
          <a:xfrm>
            <a:off x="628650" y="1259316"/>
            <a:ext cx="7886700" cy="994172"/>
          </a:xfrm>
        </p:spPr>
        <p:txBody>
          <a:bodyPr anchor="t">
            <a:normAutofit/>
          </a:bodyPr>
          <a:lstStyle/>
          <a:p>
            <a:pPr>
              <a:lnSpc>
                <a:spcPct val="100000"/>
              </a:lnSpc>
            </a:pPr>
            <a:r>
              <a:rPr lang="en-CA" sz="2400" dirty="0">
                <a:solidFill>
                  <a:srgbClr val="00A3DB"/>
                </a:solidFill>
                <a:latin typeface="Impact" panose="020B0806030902050204" pitchFamily="34" charset="0"/>
              </a:rPr>
              <a:t>SNACK 2: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Yogurt and berries</a:t>
            </a:r>
          </a:p>
        </p:txBody>
      </p:sp>
      <p:pic>
        <p:nvPicPr>
          <p:cNvPr id="4" name="Picture 3">
            <a:extLst>
              <a:ext uri="{FF2B5EF4-FFF2-40B4-BE49-F238E27FC236}">
                <a16:creationId xmlns:a16="http://schemas.microsoft.com/office/drawing/2014/main" id="{372BA786-7C01-E942-8A6E-42CD1824E3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819150"/>
          </a:xfrm>
          <a:prstGeom prst="rect">
            <a:avLst/>
          </a:prstGeom>
        </p:spPr>
      </p:pic>
      <p:pic>
        <p:nvPicPr>
          <p:cNvPr id="7" name="Picture 6">
            <a:extLst>
              <a:ext uri="{FF2B5EF4-FFF2-40B4-BE49-F238E27FC236}">
                <a16:creationId xmlns:a16="http://schemas.microsoft.com/office/drawing/2014/main" id="{DD5E9EAF-AF23-1944-93A5-82635FE159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4326" y="1224183"/>
            <a:ext cx="4391025" cy="3181350"/>
          </a:xfrm>
          <a:prstGeom prst="rect">
            <a:avLst/>
          </a:prstGeom>
        </p:spPr>
      </p:pic>
    </p:spTree>
    <p:extLst>
      <p:ext uri="{BB962C8B-B14F-4D97-AF65-F5344CB8AC3E}">
        <p14:creationId xmlns:p14="http://schemas.microsoft.com/office/powerpoint/2010/main" val="2934484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CDA7B-F385-4A2A-BD61-F82870957147}"/>
              </a:ext>
            </a:extLst>
          </p:cNvPr>
          <p:cNvSpPr>
            <a:spLocks noGrp="1"/>
          </p:cNvSpPr>
          <p:nvPr>
            <p:ph type="title"/>
          </p:nvPr>
        </p:nvSpPr>
        <p:spPr>
          <a:xfrm>
            <a:off x="628650" y="1225334"/>
            <a:ext cx="7886700" cy="1819524"/>
          </a:xfrm>
        </p:spPr>
        <p:txBody>
          <a:bodyPr anchor="t">
            <a:normAutofit/>
          </a:bodyPr>
          <a:lstStyle/>
          <a:p>
            <a:pPr>
              <a:lnSpc>
                <a:spcPct val="100000"/>
              </a:lnSpc>
            </a:pPr>
            <a:r>
              <a:rPr lang="en-CA" sz="2400" dirty="0">
                <a:solidFill>
                  <a:srgbClr val="00A3DB"/>
                </a:solidFill>
                <a:latin typeface="Impact" panose="020B0806030902050204" pitchFamily="34" charset="0"/>
              </a:rPr>
              <a:t>BREAKFAST 1: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Whole grain English muffin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with strawberry jam,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and a glass of water</a:t>
            </a:r>
          </a:p>
        </p:txBody>
      </p:sp>
      <p:pic>
        <p:nvPicPr>
          <p:cNvPr id="4" name="Picture 3">
            <a:extLst>
              <a:ext uri="{FF2B5EF4-FFF2-40B4-BE49-F238E27FC236}">
                <a16:creationId xmlns:a16="http://schemas.microsoft.com/office/drawing/2014/main" id="{9C67C39E-967D-044E-BAFE-4767F7BDEB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819150"/>
          </a:xfrm>
          <a:prstGeom prst="rect">
            <a:avLst/>
          </a:prstGeom>
        </p:spPr>
      </p:pic>
      <p:pic>
        <p:nvPicPr>
          <p:cNvPr id="7" name="Picture 6">
            <a:extLst>
              <a:ext uri="{FF2B5EF4-FFF2-40B4-BE49-F238E27FC236}">
                <a16:creationId xmlns:a16="http://schemas.microsoft.com/office/drawing/2014/main" id="{680FB5D3-C42F-6940-8D31-CD05BD1207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4326" y="1225332"/>
            <a:ext cx="4391025" cy="3181350"/>
          </a:xfrm>
          <a:prstGeom prst="rect">
            <a:avLst/>
          </a:prstGeom>
        </p:spPr>
      </p:pic>
    </p:spTree>
    <p:extLst>
      <p:ext uri="{BB962C8B-B14F-4D97-AF65-F5344CB8AC3E}">
        <p14:creationId xmlns:p14="http://schemas.microsoft.com/office/powerpoint/2010/main" val="4241084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F8AF6-01F3-48E5-A1CF-AD2D186E693B}"/>
              </a:ext>
            </a:extLst>
          </p:cNvPr>
          <p:cNvSpPr>
            <a:spLocks noGrp="1"/>
          </p:cNvSpPr>
          <p:nvPr>
            <p:ph type="title"/>
          </p:nvPr>
        </p:nvSpPr>
        <p:spPr>
          <a:xfrm>
            <a:off x="628650" y="1225331"/>
            <a:ext cx="7886700" cy="1762965"/>
          </a:xfrm>
        </p:spPr>
        <p:txBody>
          <a:bodyPr anchor="t">
            <a:normAutofit/>
          </a:bodyPr>
          <a:lstStyle/>
          <a:p>
            <a:pPr>
              <a:lnSpc>
                <a:spcPct val="100000"/>
              </a:lnSpc>
            </a:pPr>
            <a:r>
              <a:rPr lang="en-CA" sz="2400" dirty="0">
                <a:solidFill>
                  <a:srgbClr val="00A3DB"/>
                </a:solidFill>
                <a:latin typeface="Impact" panose="020B0806030902050204" pitchFamily="34" charset="0"/>
              </a:rPr>
              <a:t>BREAKFAST 2: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Scrambled eggs,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whole grain toast,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and a glass of milk</a:t>
            </a:r>
          </a:p>
        </p:txBody>
      </p:sp>
      <p:pic>
        <p:nvPicPr>
          <p:cNvPr id="4" name="Picture 3">
            <a:extLst>
              <a:ext uri="{FF2B5EF4-FFF2-40B4-BE49-F238E27FC236}">
                <a16:creationId xmlns:a16="http://schemas.microsoft.com/office/drawing/2014/main" id="{EEF78533-7FEE-BF49-AF0E-C8AC8E8D30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819150"/>
          </a:xfrm>
          <a:prstGeom prst="rect">
            <a:avLst/>
          </a:prstGeom>
        </p:spPr>
      </p:pic>
      <p:pic>
        <p:nvPicPr>
          <p:cNvPr id="7" name="Picture 6">
            <a:extLst>
              <a:ext uri="{FF2B5EF4-FFF2-40B4-BE49-F238E27FC236}">
                <a16:creationId xmlns:a16="http://schemas.microsoft.com/office/drawing/2014/main" id="{CBBA2DFC-4412-D641-B5B6-EDE00A1E3D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4326" y="1225332"/>
            <a:ext cx="4391025" cy="3181350"/>
          </a:xfrm>
          <a:prstGeom prst="rect">
            <a:avLst/>
          </a:prstGeom>
        </p:spPr>
      </p:pic>
    </p:spTree>
    <p:extLst>
      <p:ext uri="{BB962C8B-B14F-4D97-AF65-F5344CB8AC3E}">
        <p14:creationId xmlns:p14="http://schemas.microsoft.com/office/powerpoint/2010/main" val="2521394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AE5C-E826-440D-88C0-0AD2B5A097ED}"/>
              </a:ext>
            </a:extLst>
          </p:cNvPr>
          <p:cNvSpPr>
            <a:spLocks noGrp="1"/>
          </p:cNvSpPr>
          <p:nvPr>
            <p:ph type="title"/>
          </p:nvPr>
        </p:nvSpPr>
        <p:spPr>
          <a:xfrm>
            <a:off x="628651" y="1229377"/>
            <a:ext cx="2593670" cy="2248814"/>
          </a:xfrm>
        </p:spPr>
        <p:txBody>
          <a:bodyPr anchor="t">
            <a:normAutofit/>
          </a:bodyPr>
          <a:lstStyle/>
          <a:p>
            <a:pPr>
              <a:lnSpc>
                <a:spcPct val="100000"/>
              </a:lnSpc>
            </a:pPr>
            <a:r>
              <a:rPr lang="en-CA" sz="2400" dirty="0">
                <a:solidFill>
                  <a:srgbClr val="00A3DB"/>
                </a:solidFill>
                <a:latin typeface="Impact" panose="020B0806030902050204" pitchFamily="34" charset="0"/>
              </a:rPr>
              <a:t>LUNCH 1: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Vegetarian chili,</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whole grain bun, and a glass of milk</a:t>
            </a:r>
          </a:p>
        </p:txBody>
      </p:sp>
      <p:pic>
        <p:nvPicPr>
          <p:cNvPr id="4" name="Picture 3">
            <a:extLst>
              <a:ext uri="{FF2B5EF4-FFF2-40B4-BE49-F238E27FC236}">
                <a16:creationId xmlns:a16="http://schemas.microsoft.com/office/drawing/2014/main" id="{70510236-A1AC-3044-9EC2-A61AABD5FF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819150"/>
          </a:xfrm>
          <a:prstGeom prst="rect">
            <a:avLst/>
          </a:prstGeom>
        </p:spPr>
      </p:pic>
      <p:pic>
        <p:nvPicPr>
          <p:cNvPr id="9" name="Picture 8">
            <a:extLst>
              <a:ext uri="{FF2B5EF4-FFF2-40B4-BE49-F238E27FC236}">
                <a16:creationId xmlns:a16="http://schemas.microsoft.com/office/drawing/2014/main" id="{C8096503-A4F2-BE46-AD92-61F44E2A36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4326" y="1225332"/>
            <a:ext cx="4391025" cy="3181350"/>
          </a:xfrm>
          <a:prstGeom prst="rect">
            <a:avLst/>
          </a:prstGeom>
        </p:spPr>
      </p:pic>
    </p:spTree>
    <p:extLst>
      <p:ext uri="{BB962C8B-B14F-4D97-AF65-F5344CB8AC3E}">
        <p14:creationId xmlns:p14="http://schemas.microsoft.com/office/powerpoint/2010/main" val="2745121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7FB0B-4B59-434D-A898-338F4DCD4DF6}"/>
              </a:ext>
            </a:extLst>
          </p:cNvPr>
          <p:cNvSpPr>
            <a:spLocks noGrp="1"/>
          </p:cNvSpPr>
          <p:nvPr>
            <p:ph type="title"/>
          </p:nvPr>
        </p:nvSpPr>
        <p:spPr>
          <a:xfrm>
            <a:off x="628651" y="1225334"/>
            <a:ext cx="2772167" cy="2844713"/>
          </a:xfrm>
        </p:spPr>
        <p:txBody>
          <a:bodyPr anchor="t">
            <a:normAutofit/>
          </a:bodyPr>
          <a:lstStyle/>
          <a:p>
            <a:pPr>
              <a:lnSpc>
                <a:spcPct val="100000"/>
              </a:lnSpc>
            </a:pPr>
            <a:r>
              <a:rPr lang="en-CA" sz="2400" dirty="0">
                <a:solidFill>
                  <a:srgbClr val="00A3DB"/>
                </a:solidFill>
                <a:latin typeface="Impact" panose="020B0806030902050204" pitchFamily="34" charset="0"/>
              </a:rPr>
              <a:t>LUNCH 2: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Grilled cheese sandwich on whole grain bread,</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bell peppers, dip, and a glass of water</a:t>
            </a:r>
          </a:p>
        </p:txBody>
      </p:sp>
      <p:pic>
        <p:nvPicPr>
          <p:cNvPr id="4" name="Picture 3">
            <a:extLst>
              <a:ext uri="{FF2B5EF4-FFF2-40B4-BE49-F238E27FC236}">
                <a16:creationId xmlns:a16="http://schemas.microsoft.com/office/drawing/2014/main" id="{A0F9FD59-B50B-BD49-A188-AACA4C0111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819150"/>
          </a:xfrm>
          <a:prstGeom prst="rect">
            <a:avLst/>
          </a:prstGeom>
        </p:spPr>
      </p:pic>
      <p:pic>
        <p:nvPicPr>
          <p:cNvPr id="7" name="Picture 6">
            <a:extLst>
              <a:ext uri="{FF2B5EF4-FFF2-40B4-BE49-F238E27FC236}">
                <a16:creationId xmlns:a16="http://schemas.microsoft.com/office/drawing/2014/main" id="{3C612677-DA2C-9F4F-9E82-64774F3780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4326" y="1225332"/>
            <a:ext cx="4391025" cy="3181350"/>
          </a:xfrm>
          <a:prstGeom prst="rect">
            <a:avLst/>
          </a:prstGeom>
        </p:spPr>
      </p:pic>
    </p:spTree>
    <p:extLst>
      <p:ext uri="{BB962C8B-B14F-4D97-AF65-F5344CB8AC3E}">
        <p14:creationId xmlns:p14="http://schemas.microsoft.com/office/powerpoint/2010/main" val="3704198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54EC-053B-45A9-994E-AD0EB9374E58}"/>
              </a:ext>
            </a:extLst>
          </p:cNvPr>
          <p:cNvSpPr>
            <a:spLocks noGrp="1"/>
          </p:cNvSpPr>
          <p:nvPr>
            <p:ph type="title"/>
          </p:nvPr>
        </p:nvSpPr>
        <p:spPr>
          <a:xfrm>
            <a:off x="628651" y="1229378"/>
            <a:ext cx="3138553" cy="2493071"/>
          </a:xfrm>
        </p:spPr>
        <p:txBody>
          <a:bodyPr anchor="t">
            <a:normAutofit/>
          </a:bodyPr>
          <a:lstStyle/>
          <a:p>
            <a:pPr>
              <a:lnSpc>
                <a:spcPct val="100000"/>
              </a:lnSpc>
            </a:pPr>
            <a:r>
              <a:rPr lang="en-CA" sz="2400" dirty="0">
                <a:solidFill>
                  <a:srgbClr val="00A3DB"/>
                </a:solidFill>
                <a:latin typeface="Impact" panose="020B0806030902050204" pitchFamily="34" charset="0"/>
              </a:rPr>
              <a:t>SUPPER 1: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Whole grain pasta with tomato sauce, salad, cupcake, and a glass of water</a:t>
            </a:r>
          </a:p>
        </p:txBody>
      </p:sp>
      <p:pic>
        <p:nvPicPr>
          <p:cNvPr id="4" name="Picture 3">
            <a:extLst>
              <a:ext uri="{FF2B5EF4-FFF2-40B4-BE49-F238E27FC236}">
                <a16:creationId xmlns:a16="http://schemas.microsoft.com/office/drawing/2014/main" id="{7B42DC1B-845D-D94A-8737-AE19FD84B0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819150"/>
          </a:xfrm>
          <a:prstGeom prst="rect">
            <a:avLst/>
          </a:prstGeom>
        </p:spPr>
      </p:pic>
      <p:pic>
        <p:nvPicPr>
          <p:cNvPr id="13" name="Picture 12">
            <a:extLst>
              <a:ext uri="{FF2B5EF4-FFF2-40B4-BE49-F238E27FC236}">
                <a16:creationId xmlns:a16="http://schemas.microsoft.com/office/drawing/2014/main" id="{690ED619-1102-BA46-B93C-E71E91800F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4326" y="1225332"/>
            <a:ext cx="4391025" cy="3181350"/>
          </a:xfrm>
          <a:prstGeom prst="rect">
            <a:avLst/>
          </a:prstGeom>
        </p:spPr>
      </p:pic>
    </p:spTree>
    <p:extLst>
      <p:ext uri="{BB962C8B-B14F-4D97-AF65-F5344CB8AC3E}">
        <p14:creationId xmlns:p14="http://schemas.microsoft.com/office/powerpoint/2010/main" val="1975566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91FB6-320D-4ADB-968D-23241343AEFB}"/>
              </a:ext>
            </a:extLst>
          </p:cNvPr>
          <p:cNvSpPr>
            <a:spLocks noGrp="1"/>
          </p:cNvSpPr>
          <p:nvPr>
            <p:ph type="title"/>
          </p:nvPr>
        </p:nvSpPr>
        <p:spPr>
          <a:xfrm>
            <a:off x="628650" y="1225333"/>
            <a:ext cx="3007030" cy="2600456"/>
          </a:xfrm>
        </p:spPr>
        <p:txBody>
          <a:bodyPr anchor="t">
            <a:normAutofit/>
          </a:bodyPr>
          <a:lstStyle/>
          <a:p>
            <a:pPr>
              <a:lnSpc>
                <a:spcPct val="100000"/>
              </a:lnSpc>
            </a:pPr>
            <a:r>
              <a:rPr lang="en-CA" sz="2400" dirty="0">
                <a:solidFill>
                  <a:srgbClr val="00A3DB"/>
                </a:solidFill>
                <a:latin typeface="Impact" panose="020B0806030902050204" pitchFamily="34" charset="0"/>
              </a:rPr>
              <a:t>SUPPER 2: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Moose stew,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carrot sticks,</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and a glass of milk</a:t>
            </a:r>
          </a:p>
        </p:txBody>
      </p:sp>
      <p:pic>
        <p:nvPicPr>
          <p:cNvPr id="4" name="Picture 3">
            <a:extLst>
              <a:ext uri="{FF2B5EF4-FFF2-40B4-BE49-F238E27FC236}">
                <a16:creationId xmlns:a16="http://schemas.microsoft.com/office/drawing/2014/main" id="{E003E657-16E7-484B-89D6-499B9823C2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819150"/>
          </a:xfrm>
          <a:prstGeom prst="rect">
            <a:avLst/>
          </a:prstGeom>
        </p:spPr>
      </p:pic>
      <p:pic>
        <p:nvPicPr>
          <p:cNvPr id="9" name="Picture 8">
            <a:extLst>
              <a:ext uri="{FF2B5EF4-FFF2-40B4-BE49-F238E27FC236}">
                <a16:creationId xmlns:a16="http://schemas.microsoft.com/office/drawing/2014/main" id="{A539A1B6-1019-B546-86E2-36E3EDB40D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4326" y="1225332"/>
            <a:ext cx="4391025" cy="3181350"/>
          </a:xfrm>
          <a:prstGeom prst="rect">
            <a:avLst/>
          </a:prstGeom>
        </p:spPr>
      </p:pic>
    </p:spTree>
    <p:extLst>
      <p:ext uri="{BB962C8B-B14F-4D97-AF65-F5344CB8AC3E}">
        <p14:creationId xmlns:p14="http://schemas.microsoft.com/office/powerpoint/2010/main" val="15556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314B1E-2C67-D44D-A87A-6656796F2A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E08B736D-7BBC-49C8-8EF2-4C200AE4C199}"/>
              </a:ext>
            </a:extLst>
          </p:cNvPr>
          <p:cNvSpPr>
            <a:spLocks noGrp="1"/>
          </p:cNvSpPr>
          <p:nvPr>
            <p:ph type="title"/>
          </p:nvPr>
        </p:nvSpPr>
        <p:spPr>
          <a:xfrm>
            <a:off x="1121855" y="1259575"/>
            <a:ext cx="7886700" cy="994172"/>
          </a:xfrm>
        </p:spPr>
        <p:txBody>
          <a:bodyPr>
            <a:normAutofit/>
          </a:bodyPr>
          <a:lstStyle/>
          <a:p>
            <a:r>
              <a:rPr lang="en-CA" dirty="0">
                <a:solidFill>
                  <a:srgbClr val="00A3DB"/>
                </a:solidFill>
                <a:latin typeface="Impact" panose="020B0806030902050204" pitchFamily="34" charset="0"/>
              </a:rPr>
              <a:t>CHALLENGE</a:t>
            </a:r>
            <a:r>
              <a:rPr lang="en-CA" sz="4050" dirty="0"/>
              <a:t> </a:t>
            </a:r>
          </a:p>
        </p:txBody>
      </p:sp>
      <p:sp>
        <p:nvSpPr>
          <p:cNvPr id="3" name="Content Placeholder 2">
            <a:extLst>
              <a:ext uri="{FF2B5EF4-FFF2-40B4-BE49-F238E27FC236}">
                <a16:creationId xmlns:a16="http://schemas.microsoft.com/office/drawing/2014/main" id="{EC047050-2F68-4238-9A55-D7134971625E}"/>
              </a:ext>
            </a:extLst>
          </p:cNvPr>
          <p:cNvSpPr>
            <a:spLocks noGrp="1"/>
          </p:cNvSpPr>
          <p:nvPr>
            <p:ph idx="1"/>
          </p:nvPr>
        </p:nvSpPr>
        <p:spPr>
          <a:xfrm>
            <a:off x="1121855" y="2253748"/>
            <a:ext cx="7886700" cy="3263504"/>
          </a:xfrm>
        </p:spPr>
        <p:txBody>
          <a:bodyPr>
            <a:normAutofit/>
          </a:bodyPr>
          <a:lstStyle/>
          <a:p>
            <a:pPr>
              <a:lnSpc>
                <a:spcPct val="100000"/>
              </a:lnSpc>
            </a:pPr>
            <a:r>
              <a:rPr lang="en-CA" sz="2400" dirty="0">
                <a:latin typeface="Georgia" panose="02040502050405020303" pitchFamily="18" charset="0"/>
              </a:rPr>
              <a:t>How can you use </a:t>
            </a:r>
            <a:r>
              <a:rPr lang="en-CA" sz="2400" i="1" dirty="0">
                <a:latin typeface="Georgia" panose="02040502050405020303" pitchFamily="18" charset="0"/>
              </a:rPr>
              <a:t>Canada’s Food Guide </a:t>
            </a:r>
            <a:r>
              <a:rPr lang="en-CA" sz="2400" dirty="0">
                <a:latin typeface="Georgia" panose="02040502050405020303" pitchFamily="18" charset="0"/>
              </a:rPr>
              <a:t>to plan </a:t>
            </a:r>
            <a:br>
              <a:rPr lang="en-CA" sz="2400" dirty="0">
                <a:latin typeface="Georgia" panose="02040502050405020303" pitchFamily="18" charset="0"/>
              </a:rPr>
            </a:br>
            <a:r>
              <a:rPr lang="en-CA" sz="2400" dirty="0">
                <a:latin typeface="Georgia" panose="02040502050405020303" pitchFamily="18" charset="0"/>
              </a:rPr>
              <a:t>and prepare enjoyable meals and snacks?</a:t>
            </a:r>
          </a:p>
        </p:txBody>
      </p:sp>
    </p:spTree>
    <p:extLst>
      <p:ext uri="{BB962C8B-B14F-4D97-AF65-F5344CB8AC3E}">
        <p14:creationId xmlns:p14="http://schemas.microsoft.com/office/powerpoint/2010/main" val="1605859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87D027-AAE8-1140-8209-414B803A29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C683DA75-8470-4B22-8B39-F469944F5B64}"/>
              </a:ext>
            </a:extLst>
          </p:cNvPr>
          <p:cNvSpPr>
            <a:spLocks noGrp="1"/>
          </p:cNvSpPr>
          <p:nvPr>
            <p:ph type="title"/>
          </p:nvPr>
        </p:nvSpPr>
        <p:spPr>
          <a:xfrm>
            <a:off x="628650" y="1196922"/>
            <a:ext cx="7886700" cy="994172"/>
          </a:xfrm>
        </p:spPr>
        <p:txBody>
          <a:bodyPr anchor="t">
            <a:normAutofit/>
          </a:bodyPr>
          <a:lstStyle/>
          <a:p>
            <a:pPr>
              <a:lnSpc>
                <a:spcPct val="100000"/>
              </a:lnSpc>
            </a:pPr>
            <a:r>
              <a:rPr lang="en-CA" sz="2400" dirty="0">
                <a:solidFill>
                  <a:srgbClr val="00A3DB"/>
                </a:solidFill>
                <a:latin typeface="Impact" panose="020B0806030902050204" pitchFamily="34" charset="0"/>
              </a:rPr>
              <a:t>ANSWER KEY: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Orange slices</a:t>
            </a:r>
          </a:p>
        </p:txBody>
      </p:sp>
      <p:pic>
        <p:nvPicPr>
          <p:cNvPr id="6" name="Picture 5">
            <a:extLst>
              <a:ext uri="{FF2B5EF4-FFF2-40B4-BE49-F238E27FC236}">
                <a16:creationId xmlns:a16="http://schemas.microsoft.com/office/drawing/2014/main" id="{12269C1C-4599-A048-B71D-E30BAB57B0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819150"/>
          </a:xfrm>
          <a:prstGeom prst="rect">
            <a:avLst/>
          </a:prstGeom>
        </p:spPr>
      </p:pic>
      <p:pic>
        <p:nvPicPr>
          <p:cNvPr id="7" name="Picture 6">
            <a:extLst>
              <a:ext uri="{FF2B5EF4-FFF2-40B4-BE49-F238E27FC236}">
                <a16:creationId xmlns:a16="http://schemas.microsoft.com/office/drawing/2014/main" id="{D4FEFB07-0826-C646-99FB-7E72818567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83646" y="646696"/>
            <a:ext cx="5695952" cy="4133443"/>
          </a:xfrm>
          <a:prstGeom prst="rect">
            <a:avLst/>
          </a:prstGeom>
        </p:spPr>
      </p:pic>
    </p:spTree>
    <p:extLst>
      <p:ext uri="{BB962C8B-B14F-4D97-AF65-F5344CB8AC3E}">
        <p14:creationId xmlns:p14="http://schemas.microsoft.com/office/powerpoint/2010/main" val="4053146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9EEE0-8EA1-A443-BA3E-36F598B075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8" name="Picture 7">
            <a:extLst>
              <a:ext uri="{FF2B5EF4-FFF2-40B4-BE49-F238E27FC236}">
                <a16:creationId xmlns:a16="http://schemas.microsoft.com/office/drawing/2014/main" id="{2E2A5B5A-E46C-B24B-A55C-A4BD980269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819150"/>
          </a:xfrm>
          <a:prstGeom prst="rect">
            <a:avLst/>
          </a:prstGeom>
        </p:spPr>
      </p:pic>
      <p:sp>
        <p:nvSpPr>
          <p:cNvPr id="2" name="Title 1">
            <a:extLst>
              <a:ext uri="{FF2B5EF4-FFF2-40B4-BE49-F238E27FC236}">
                <a16:creationId xmlns:a16="http://schemas.microsoft.com/office/drawing/2014/main" id="{B03D8036-593C-4429-9908-6CF1A4811DED}"/>
              </a:ext>
            </a:extLst>
          </p:cNvPr>
          <p:cNvSpPr>
            <a:spLocks noGrp="1"/>
          </p:cNvSpPr>
          <p:nvPr>
            <p:ph type="title"/>
          </p:nvPr>
        </p:nvSpPr>
        <p:spPr>
          <a:xfrm>
            <a:off x="628650" y="1204914"/>
            <a:ext cx="7886700" cy="994172"/>
          </a:xfrm>
        </p:spPr>
        <p:txBody>
          <a:bodyPr anchor="t">
            <a:normAutofit/>
          </a:bodyPr>
          <a:lstStyle/>
          <a:p>
            <a:pPr>
              <a:lnSpc>
                <a:spcPct val="100000"/>
              </a:lnSpc>
            </a:pPr>
            <a:r>
              <a:rPr lang="en-CA" sz="2400" dirty="0">
                <a:solidFill>
                  <a:srgbClr val="00A3DB"/>
                </a:solidFill>
                <a:latin typeface="Impact" panose="020B0806030902050204" pitchFamily="34" charset="0"/>
              </a:rPr>
              <a:t>ANSWER KEY: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Yogurt and berries</a:t>
            </a:r>
          </a:p>
        </p:txBody>
      </p:sp>
      <p:pic>
        <p:nvPicPr>
          <p:cNvPr id="9" name="Picture 8">
            <a:extLst>
              <a:ext uri="{FF2B5EF4-FFF2-40B4-BE49-F238E27FC236}">
                <a16:creationId xmlns:a16="http://schemas.microsoft.com/office/drawing/2014/main" id="{01619D2B-C027-7A43-B7CA-6463F05D42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83646" y="603656"/>
            <a:ext cx="5695952" cy="4133444"/>
          </a:xfrm>
          <a:prstGeom prst="rect">
            <a:avLst/>
          </a:prstGeom>
        </p:spPr>
      </p:pic>
    </p:spTree>
    <p:extLst>
      <p:ext uri="{BB962C8B-B14F-4D97-AF65-F5344CB8AC3E}">
        <p14:creationId xmlns:p14="http://schemas.microsoft.com/office/powerpoint/2010/main" val="2879954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271B0A-6210-1844-8190-D00BD00183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5" name="Picture 4">
            <a:extLst>
              <a:ext uri="{FF2B5EF4-FFF2-40B4-BE49-F238E27FC236}">
                <a16:creationId xmlns:a16="http://schemas.microsoft.com/office/drawing/2014/main" id="{FF791429-06A1-B14B-996A-8B6484338F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819150"/>
          </a:xfrm>
          <a:prstGeom prst="rect">
            <a:avLst/>
          </a:prstGeom>
        </p:spPr>
      </p:pic>
      <p:sp>
        <p:nvSpPr>
          <p:cNvPr id="2" name="Title 1">
            <a:extLst>
              <a:ext uri="{FF2B5EF4-FFF2-40B4-BE49-F238E27FC236}">
                <a16:creationId xmlns:a16="http://schemas.microsoft.com/office/drawing/2014/main" id="{7F6CDA7B-F385-4A2A-BD61-F82870957147}"/>
              </a:ext>
            </a:extLst>
          </p:cNvPr>
          <p:cNvSpPr>
            <a:spLocks noGrp="1"/>
          </p:cNvSpPr>
          <p:nvPr>
            <p:ph type="title"/>
          </p:nvPr>
        </p:nvSpPr>
        <p:spPr>
          <a:xfrm>
            <a:off x="350874" y="1204914"/>
            <a:ext cx="3012365" cy="3296074"/>
          </a:xfrm>
        </p:spPr>
        <p:txBody>
          <a:bodyPr anchor="t">
            <a:normAutofit/>
          </a:bodyPr>
          <a:lstStyle/>
          <a:p>
            <a:pPr>
              <a:lnSpc>
                <a:spcPct val="100000"/>
              </a:lnSpc>
            </a:pPr>
            <a:r>
              <a:rPr lang="en-CA" sz="2400" dirty="0">
                <a:solidFill>
                  <a:srgbClr val="00A3DB"/>
                </a:solidFill>
                <a:latin typeface="Impact" panose="020B0806030902050204" pitchFamily="34" charset="0"/>
              </a:rPr>
              <a:t>ANSWER KEY: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Whole grain English muffin with strawberry jam,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and a glass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of water</a:t>
            </a:r>
          </a:p>
        </p:txBody>
      </p:sp>
      <p:pic>
        <p:nvPicPr>
          <p:cNvPr id="13" name="Picture 12">
            <a:extLst>
              <a:ext uri="{FF2B5EF4-FFF2-40B4-BE49-F238E27FC236}">
                <a16:creationId xmlns:a16="http://schemas.microsoft.com/office/drawing/2014/main" id="{9BF41D59-CDAF-3148-9C12-D287BE32A1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52181" y="642512"/>
            <a:ext cx="5660361" cy="4107616"/>
          </a:xfrm>
          <a:prstGeom prst="rect">
            <a:avLst/>
          </a:prstGeom>
        </p:spPr>
      </p:pic>
    </p:spTree>
    <p:extLst>
      <p:ext uri="{BB962C8B-B14F-4D97-AF65-F5344CB8AC3E}">
        <p14:creationId xmlns:p14="http://schemas.microsoft.com/office/powerpoint/2010/main" val="1161686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7E4829-EA55-0740-9047-241DE588D6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5" name="Picture 4">
            <a:extLst>
              <a:ext uri="{FF2B5EF4-FFF2-40B4-BE49-F238E27FC236}">
                <a16:creationId xmlns:a16="http://schemas.microsoft.com/office/drawing/2014/main" id="{5E14C9B0-A412-1B40-974B-1CB5E22671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819150"/>
          </a:xfrm>
          <a:prstGeom prst="rect">
            <a:avLst/>
          </a:prstGeom>
        </p:spPr>
      </p:pic>
      <p:sp>
        <p:nvSpPr>
          <p:cNvPr id="2" name="Title 1">
            <a:extLst>
              <a:ext uri="{FF2B5EF4-FFF2-40B4-BE49-F238E27FC236}">
                <a16:creationId xmlns:a16="http://schemas.microsoft.com/office/drawing/2014/main" id="{BA4F8AF6-01F3-48E5-A1CF-AD2D186E693B}"/>
              </a:ext>
            </a:extLst>
          </p:cNvPr>
          <p:cNvSpPr>
            <a:spLocks noGrp="1"/>
          </p:cNvSpPr>
          <p:nvPr>
            <p:ph type="title"/>
          </p:nvPr>
        </p:nvSpPr>
        <p:spPr>
          <a:xfrm>
            <a:off x="628651" y="1204914"/>
            <a:ext cx="2706405" cy="1979830"/>
          </a:xfrm>
        </p:spPr>
        <p:txBody>
          <a:bodyPr anchor="t">
            <a:normAutofit/>
          </a:bodyPr>
          <a:lstStyle/>
          <a:p>
            <a:pPr>
              <a:lnSpc>
                <a:spcPct val="100000"/>
              </a:lnSpc>
            </a:pPr>
            <a:r>
              <a:rPr lang="en-CA" sz="2400" dirty="0">
                <a:solidFill>
                  <a:srgbClr val="00A3DB"/>
                </a:solidFill>
                <a:latin typeface="Impact" panose="020B0806030902050204" pitchFamily="34" charset="0"/>
              </a:rPr>
              <a:t>ANSWER KEY: Scrambled eggs,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whole grain toast,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and a glass of milk</a:t>
            </a:r>
          </a:p>
        </p:txBody>
      </p:sp>
      <p:pic>
        <p:nvPicPr>
          <p:cNvPr id="7" name="Picture 6">
            <a:extLst>
              <a:ext uri="{FF2B5EF4-FFF2-40B4-BE49-F238E27FC236}">
                <a16:creationId xmlns:a16="http://schemas.microsoft.com/office/drawing/2014/main" id="{B5762483-A9B2-6A4D-83AD-9F00D2B391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35056" y="603654"/>
            <a:ext cx="5330261" cy="4133446"/>
          </a:xfrm>
          <a:prstGeom prst="rect">
            <a:avLst/>
          </a:prstGeom>
        </p:spPr>
      </p:pic>
    </p:spTree>
    <p:extLst>
      <p:ext uri="{BB962C8B-B14F-4D97-AF65-F5344CB8AC3E}">
        <p14:creationId xmlns:p14="http://schemas.microsoft.com/office/powerpoint/2010/main" val="380981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39FBB3-A3C3-1349-948B-F80A4FF5A7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5" name="Picture 4">
            <a:extLst>
              <a:ext uri="{FF2B5EF4-FFF2-40B4-BE49-F238E27FC236}">
                <a16:creationId xmlns:a16="http://schemas.microsoft.com/office/drawing/2014/main" id="{690C03BB-D4C3-0B47-A25F-DC3C26A28B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819150"/>
          </a:xfrm>
          <a:prstGeom prst="rect">
            <a:avLst/>
          </a:prstGeom>
        </p:spPr>
      </p:pic>
      <p:sp>
        <p:nvSpPr>
          <p:cNvPr id="2" name="Title 1">
            <a:extLst>
              <a:ext uri="{FF2B5EF4-FFF2-40B4-BE49-F238E27FC236}">
                <a16:creationId xmlns:a16="http://schemas.microsoft.com/office/drawing/2014/main" id="{C300AE5C-E826-440D-88C0-0AD2B5A097ED}"/>
              </a:ext>
            </a:extLst>
          </p:cNvPr>
          <p:cNvSpPr>
            <a:spLocks noGrp="1"/>
          </p:cNvSpPr>
          <p:nvPr>
            <p:ph type="title"/>
          </p:nvPr>
        </p:nvSpPr>
        <p:spPr>
          <a:xfrm>
            <a:off x="628651" y="1204913"/>
            <a:ext cx="2828534" cy="1669811"/>
          </a:xfrm>
        </p:spPr>
        <p:txBody>
          <a:bodyPr anchor="t">
            <a:normAutofit/>
          </a:bodyPr>
          <a:lstStyle/>
          <a:p>
            <a:pPr>
              <a:lnSpc>
                <a:spcPct val="100000"/>
              </a:lnSpc>
            </a:pPr>
            <a:r>
              <a:rPr lang="en-CA" sz="2400" dirty="0">
                <a:solidFill>
                  <a:srgbClr val="00A3DB"/>
                </a:solidFill>
                <a:latin typeface="Impact" panose="020B0806030902050204" pitchFamily="34" charset="0"/>
              </a:rPr>
              <a:t>ANSWER KEY: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Vegetarian chili,</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whole grain bun, and a glass of milk</a:t>
            </a:r>
          </a:p>
        </p:txBody>
      </p:sp>
      <p:pic>
        <p:nvPicPr>
          <p:cNvPr id="7" name="Picture 6">
            <a:extLst>
              <a:ext uri="{FF2B5EF4-FFF2-40B4-BE49-F238E27FC236}">
                <a16:creationId xmlns:a16="http://schemas.microsoft.com/office/drawing/2014/main" id="{860B01E8-FC50-B744-B244-488CD2E62B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28965" y="603652"/>
            <a:ext cx="5695956" cy="4133447"/>
          </a:xfrm>
          <a:prstGeom prst="rect">
            <a:avLst/>
          </a:prstGeom>
        </p:spPr>
      </p:pic>
    </p:spTree>
    <p:extLst>
      <p:ext uri="{BB962C8B-B14F-4D97-AF65-F5344CB8AC3E}">
        <p14:creationId xmlns:p14="http://schemas.microsoft.com/office/powerpoint/2010/main" val="2628322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49EFBB-10D0-EE4A-BF37-AFD5135E09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7" name="Picture 6">
            <a:extLst>
              <a:ext uri="{FF2B5EF4-FFF2-40B4-BE49-F238E27FC236}">
                <a16:creationId xmlns:a16="http://schemas.microsoft.com/office/drawing/2014/main" id="{B9D0A189-11BB-904B-ABFB-7109026412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819150"/>
          </a:xfrm>
          <a:prstGeom prst="rect">
            <a:avLst/>
          </a:prstGeom>
        </p:spPr>
      </p:pic>
      <p:sp>
        <p:nvSpPr>
          <p:cNvPr id="2" name="Title 1">
            <a:extLst>
              <a:ext uri="{FF2B5EF4-FFF2-40B4-BE49-F238E27FC236}">
                <a16:creationId xmlns:a16="http://schemas.microsoft.com/office/drawing/2014/main" id="{CB07FB0B-4B59-434D-A898-338F4DCD4DF6}"/>
              </a:ext>
            </a:extLst>
          </p:cNvPr>
          <p:cNvSpPr>
            <a:spLocks noGrp="1"/>
          </p:cNvSpPr>
          <p:nvPr>
            <p:ph type="title"/>
          </p:nvPr>
        </p:nvSpPr>
        <p:spPr>
          <a:xfrm>
            <a:off x="628651" y="1204913"/>
            <a:ext cx="3091580" cy="1990236"/>
          </a:xfrm>
        </p:spPr>
        <p:txBody>
          <a:bodyPr anchor="t">
            <a:normAutofit fontScale="90000"/>
          </a:bodyPr>
          <a:lstStyle/>
          <a:p>
            <a:pPr>
              <a:lnSpc>
                <a:spcPct val="100000"/>
              </a:lnSpc>
            </a:pPr>
            <a:r>
              <a:rPr lang="en-CA" sz="2400" dirty="0">
                <a:solidFill>
                  <a:srgbClr val="00A3DB"/>
                </a:solidFill>
                <a:latin typeface="Impact" panose="020B0806030902050204" pitchFamily="34" charset="0"/>
              </a:rPr>
              <a:t>ANSWER KEY: </a:t>
            </a:r>
            <a:br>
              <a:rPr lang="en-CA" sz="2400" dirty="0">
                <a:solidFill>
                  <a:srgbClr val="00A3DB"/>
                </a:solidFill>
                <a:latin typeface="Impact" panose="020B0806030902050204" pitchFamily="34" charset="0"/>
              </a:rPr>
            </a:br>
            <a:r>
              <a:rPr lang="en-CA" sz="2700" dirty="0">
                <a:solidFill>
                  <a:srgbClr val="00A3DB"/>
                </a:solidFill>
                <a:latin typeface="Impact" panose="020B0806030902050204" pitchFamily="34" charset="0"/>
              </a:rPr>
              <a:t>Grilled cheese sandwich on whole grain bread,</a:t>
            </a:r>
            <a:br>
              <a:rPr lang="en-CA" sz="2700" dirty="0">
                <a:solidFill>
                  <a:srgbClr val="00A3DB"/>
                </a:solidFill>
                <a:latin typeface="Impact" panose="020B0806030902050204" pitchFamily="34" charset="0"/>
              </a:rPr>
            </a:br>
            <a:r>
              <a:rPr lang="en-CA" sz="2700" dirty="0">
                <a:solidFill>
                  <a:srgbClr val="00A3DB"/>
                </a:solidFill>
                <a:latin typeface="Impact" panose="020B0806030902050204" pitchFamily="34" charset="0"/>
              </a:rPr>
              <a:t>bell peppers, dip, </a:t>
            </a:r>
            <a:br>
              <a:rPr lang="en-CA" sz="2700" dirty="0">
                <a:solidFill>
                  <a:srgbClr val="00A3DB"/>
                </a:solidFill>
                <a:latin typeface="Impact" panose="020B0806030902050204" pitchFamily="34" charset="0"/>
              </a:rPr>
            </a:br>
            <a:r>
              <a:rPr lang="en-CA" sz="2700" dirty="0">
                <a:solidFill>
                  <a:srgbClr val="00A3DB"/>
                </a:solidFill>
                <a:latin typeface="Impact" panose="020B0806030902050204" pitchFamily="34" charset="0"/>
              </a:rPr>
              <a:t>and a glass of water</a:t>
            </a:r>
            <a:endParaRPr lang="en-CA" sz="2400" dirty="0">
              <a:solidFill>
                <a:srgbClr val="00A3DB"/>
              </a:solidFill>
              <a:latin typeface="Impact" panose="020B0806030902050204" pitchFamily="34" charset="0"/>
            </a:endParaRPr>
          </a:p>
        </p:txBody>
      </p:sp>
      <p:pic>
        <p:nvPicPr>
          <p:cNvPr id="8" name="Picture 7">
            <a:extLst>
              <a:ext uri="{FF2B5EF4-FFF2-40B4-BE49-F238E27FC236}">
                <a16:creationId xmlns:a16="http://schemas.microsoft.com/office/drawing/2014/main" id="{DD8CFFEE-4021-F14D-B718-ECF125E77D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34480" y="633620"/>
            <a:ext cx="5302619" cy="4103479"/>
          </a:xfrm>
          <a:prstGeom prst="rect">
            <a:avLst/>
          </a:prstGeom>
        </p:spPr>
      </p:pic>
    </p:spTree>
    <p:extLst>
      <p:ext uri="{BB962C8B-B14F-4D97-AF65-F5344CB8AC3E}">
        <p14:creationId xmlns:p14="http://schemas.microsoft.com/office/powerpoint/2010/main" val="1468511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F46A9D-1DA1-6B44-B791-BD7C611368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7" name="Picture 6">
            <a:extLst>
              <a:ext uri="{FF2B5EF4-FFF2-40B4-BE49-F238E27FC236}">
                <a16:creationId xmlns:a16="http://schemas.microsoft.com/office/drawing/2014/main" id="{F5D0B7C2-C465-D642-8499-30D258FB8A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819150"/>
          </a:xfrm>
          <a:prstGeom prst="rect">
            <a:avLst/>
          </a:prstGeom>
        </p:spPr>
      </p:pic>
      <p:sp>
        <p:nvSpPr>
          <p:cNvPr id="2" name="Title 1">
            <a:extLst>
              <a:ext uri="{FF2B5EF4-FFF2-40B4-BE49-F238E27FC236}">
                <a16:creationId xmlns:a16="http://schemas.microsoft.com/office/drawing/2014/main" id="{9D5854EC-053B-45A9-994E-AD0EB9374E58}"/>
              </a:ext>
            </a:extLst>
          </p:cNvPr>
          <p:cNvSpPr>
            <a:spLocks noGrp="1"/>
          </p:cNvSpPr>
          <p:nvPr>
            <p:ph type="title"/>
          </p:nvPr>
        </p:nvSpPr>
        <p:spPr>
          <a:xfrm>
            <a:off x="628651" y="1204914"/>
            <a:ext cx="3251287" cy="2422384"/>
          </a:xfrm>
        </p:spPr>
        <p:txBody>
          <a:bodyPr anchor="t">
            <a:normAutofit/>
          </a:bodyPr>
          <a:lstStyle/>
          <a:p>
            <a:pPr>
              <a:lnSpc>
                <a:spcPct val="100000"/>
              </a:lnSpc>
            </a:pPr>
            <a:r>
              <a:rPr lang="en-CA" sz="2400" dirty="0">
                <a:solidFill>
                  <a:srgbClr val="00A3DB"/>
                </a:solidFill>
                <a:latin typeface="Impact" panose="020B0806030902050204" pitchFamily="34" charset="0"/>
              </a:rPr>
              <a:t>ANSWER KEY: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Whole grain pasta with tomato sauce, salad, cupcake, and a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glass of water</a:t>
            </a:r>
          </a:p>
        </p:txBody>
      </p:sp>
      <p:pic>
        <p:nvPicPr>
          <p:cNvPr id="8" name="Picture 7">
            <a:extLst>
              <a:ext uri="{FF2B5EF4-FFF2-40B4-BE49-F238E27FC236}">
                <a16:creationId xmlns:a16="http://schemas.microsoft.com/office/drawing/2014/main" id="{9754A5F8-CE8F-F346-9E4F-CFBB13C533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51843" y="603654"/>
            <a:ext cx="5363506" cy="4133446"/>
          </a:xfrm>
          <a:prstGeom prst="rect">
            <a:avLst/>
          </a:prstGeom>
        </p:spPr>
      </p:pic>
    </p:spTree>
    <p:extLst>
      <p:ext uri="{BB962C8B-B14F-4D97-AF65-F5344CB8AC3E}">
        <p14:creationId xmlns:p14="http://schemas.microsoft.com/office/powerpoint/2010/main" val="4127917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A16D3B-BED1-3E4F-B5E2-7ACC09FC16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5" name="Picture 4">
            <a:extLst>
              <a:ext uri="{FF2B5EF4-FFF2-40B4-BE49-F238E27FC236}">
                <a16:creationId xmlns:a16="http://schemas.microsoft.com/office/drawing/2014/main" id="{FD49B8C3-1A27-D346-B6E3-6555F48BF7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819150"/>
          </a:xfrm>
          <a:prstGeom prst="rect">
            <a:avLst/>
          </a:prstGeom>
        </p:spPr>
      </p:pic>
      <p:sp>
        <p:nvSpPr>
          <p:cNvPr id="2" name="Title 1">
            <a:extLst>
              <a:ext uri="{FF2B5EF4-FFF2-40B4-BE49-F238E27FC236}">
                <a16:creationId xmlns:a16="http://schemas.microsoft.com/office/drawing/2014/main" id="{4B091FB6-320D-4ADB-968D-23241343AEFB}"/>
              </a:ext>
            </a:extLst>
          </p:cNvPr>
          <p:cNvSpPr>
            <a:spLocks noGrp="1"/>
          </p:cNvSpPr>
          <p:nvPr>
            <p:ph type="title"/>
          </p:nvPr>
        </p:nvSpPr>
        <p:spPr>
          <a:xfrm>
            <a:off x="628651" y="1204913"/>
            <a:ext cx="3129158" cy="1641627"/>
          </a:xfrm>
        </p:spPr>
        <p:txBody>
          <a:bodyPr anchor="t">
            <a:normAutofit/>
          </a:bodyPr>
          <a:lstStyle/>
          <a:p>
            <a:pPr>
              <a:lnSpc>
                <a:spcPct val="100000"/>
              </a:lnSpc>
            </a:pPr>
            <a:r>
              <a:rPr lang="en-CA" sz="2400" dirty="0">
                <a:solidFill>
                  <a:srgbClr val="00A3DB"/>
                </a:solidFill>
                <a:latin typeface="Impact" panose="020B0806030902050204" pitchFamily="34" charset="0"/>
              </a:rPr>
              <a:t>ANSWER KEY: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Moose stew,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carrot sticks,</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and a glass of milk</a:t>
            </a:r>
          </a:p>
        </p:txBody>
      </p:sp>
      <p:pic>
        <p:nvPicPr>
          <p:cNvPr id="7" name="Picture 6">
            <a:extLst>
              <a:ext uri="{FF2B5EF4-FFF2-40B4-BE49-F238E27FC236}">
                <a16:creationId xmlns:a16="http://schemas.microsoft.com/office/drawing/2014/main" id="{9E5BB59A-C8A5-B347-B5E3-781CE06156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84272" y="600479"/>
            <a:ext cx="5308098" cy="4133446"/>
          </a:xfrm>
          <a:prstGeom prst="rect">
            <a:avLst/>
          </a:prstGeom>
        </p:spPr>
      </p:pic>
    </p:spTree>
    <p:extLst>
      <p:ext uri="{BB962C8B-B14F-4D97-AF65-F5344CB8AC3E}">
        <p14:creationId xmlns:p14="http://schemas.microsoft.com/office/powerpoint/2010/main" val="3821594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1437C7-848E-0446-AA1A-710FECBB54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F8162FEE-7EDC-4FF3-A7FC-AD0AAF22C7EC}"/>
              </a:ext>
            </a:extLst>
          </p:cNvPr>
          <p:cNvSpPr>
            <a:spLocks noGrp="1"/>
          </p:cNvSpPr>
          <p:nvPr>
            <p:ph type="ctrTitle"/>
          </p:nvPr>
        </p:nvSpPr>
        <p:spPr>
          <a:xfrm>
            <a:off x="1143000" y="841772"/>
            <a:ext cx="6858000" cy="3513412"/>
          </a:xfrm>
        </p:spPr>
        <p:txBody>
          <a:bodyPr>
            <a:normAutofit/>
          </a:bodyPr>
          <a:lstStyle/>
          <a:p>
            <a:pPr algn="l">
              <a:lnSpc>
                <a:spcPct val="100000"/>
              </a:lnSpc>
            </a:pPr>
            <a:r>
              <a:rPr lang="en-CA" sz="3300" dirty="0">
                <a:solidFill>
                  <a:srgbClr val="00A3DB"/>
                </a:solidFill>
                <a:latin typeface="Impact" panose="020B0806030902050204" pitchFamily="34" charset="0"/>
              </a:rPr>
              <a:t>RECIPE: </a:t>
            </a:r>
            <a:br>
              <a:rPr lang="en-CA" sz="3300" dirty="0">
                <a:solidFill>
                  <a:srgbClr val="00A3DB"/>
                </a:solidFill>
                <a:latin typeface="Impact" panose="020B0806030902050204" pitchFamily="34" charset="0"/>
              </a:rPr>
            </a:br>
            <a:r>
              <a:rPr lang="en-CA" sz="3300" dirty="0">
                <a:solidFill>
                  <a:srgbClr val="00A3DB"/>
                </a:solidFill>
                <a:latin typeface="Impact" panose="020B0806030902050204" pitchFamily="34" charset="0"/>
              </a:rPr>
              <a:t>HONEY MUSTARD </a:t>
            </a:r>
            <a:br>
              <a:rPr lang="en-CA" sz="3300" dirty="0">
                <a:solidFill>
                  <a:srgbClr val="00A3DB"/>
                </a:solidFill>
                <a:latin typeface="Impact" panose="020B0806030902050204" pitchFamily="34" charset="0"/>
              </a:rPr>
            </a:br>
            <a:r>
              <a:rPr lang="en-CA" sz="3300" dirty="0">
                <a:solidFill>
                  <a:srgbClr val="00A3DB"/>
                </a:solidFill>
                <a:latin typeface="Impact" panose="020B0806030902050204" pitchFamily="34" charset="0"/>
              </a:rPr>
              <a:t>CHICKEN WRAPS</a:t>
            </a:r>
            <a:br>
              <a:rPr lang="en-CA" sz="3300" dirty="0">
                <a:solidFill>
                  <a:srgbClr val="00A3DB"/>
                </a:solidFill>
                <a:latin typeface="Impact" panose="020B0806030902050204" pitchFamily="34" charset="0"/>
              </a:rPr>
            </a:br>
            <a:br>
              <a:rPr lang="en-CA" sz="3300" dirty="0">
                <a:solidFill>
                  <a:srgbClr val="00A3DB"/>
                </a:solidFill>
                <a:latin typeface="Impact" panose="020B0806030902050204" pitchFamily="34" charset="0"/>
              </a:rPr>
            </a:br>
            <a:endParaRPr lang="en-CA" sz="3300" dirty="0">
              <a:solidFill>
                <a:srgbClr val="00A3DB"/>
              </a:solidFill>
              <a:latin typeface="Impact" panose="020B0806030902050204" pitchFamily="34" charset="0"/>
            </a:endParaRPr>
          </a:p>
        </p:txBody>
      </p:sp>
      <p:pic>
        <p:nvPicPr>
          <p:cNvPr id="5" name="Picture 4" descr="A plate of food with a sandwich and a cup of coffee&#10;&#10;Description automatically generated">
            <a:extLst>
              <a:ext uri="{FF2B5EF4-FFF2-40B4-BE49-F238E27FC236}">
                <a16:creationId xmlns:a16="http://schemas.microsoft.com/office/drawing/2014/main" id="{0DC84BD9-7054-4D09-BCD1-C0032ABF9C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1553842"/>
            <a:ext cx="3619227" cy="2035815"/>
          </a:xfrm>
          <a:prstGeom prst="rect">
            <a:avLst/>
          </a:prstGeom>
        </p:spPr>
      </p:pic>
    </p:spTree>
    <p:extLst>
      <p:ext uri="{BB962C8B-B14F-4D97-AF65-F5344CB8AC3E}">
        <p14:creationId xmlns:p14="http://schemas.microsoft.com/office/powerpoint/2010/main" val="234240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9A0D73-86BE-A046-919B-D8221740FE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819150"/>
          </a:xfrm>
          <a:prstGeom prst="rect">
            <a:avLst/>
          </a:prstGeom>
        </p:spPr>
      </p:pic>
      <p:pic>
        <p:nvPicPr>
          <p:cNvPr id="6" name="Online Media 5" title="DIY Meals and Snacks: Honey Mustard Chicken Wraps">
            <a:hlinkClick r:id="" action="ppaction://media"/>
            <a:extLst>
              <a:ext uri="{FF2B5EF4-FFF2-40B4-BE49-F238E27FC236}">
                <a16:creationId xmlns:a16="http://schemas.microsoft.com/office/drawing/2014/main" id="{C7FE6CE8-599D-4028-8127-A05981F4B766}"/>
              </a:ext>
            </a:extLst>
          </p:cNvPr>
          <p:cNvPicPr>
            <a:picLocks noGrp="1" noRot="1" noChangeAspect="1"/>
          </p:cNvPicPr>
          <p:nvPr>
            <p:ph idx="1"/>
            <a:videoFile r:link="rId1"/>
          </p:nvPr>
        </p:nvPicPr>
        <p:blipFill>
          <a:blip r:embed="rId5"/>
          <a:stretch>
            <a:fillRect/>
          </a:stretch>
        </p:blipFill>
        <p:spPr>
          <a:xfrm>
            <a:off x="1676400" y="1370013"/>
            <a:ext cx="5791200" cy="3262312"/>
          </a:xfrm>
          <a:prstGeom prst="rect">
            <a:avLst/>
          </a:prstGeom>
        </p:spPr>
      </p:pic>
    </p:spTree>
    <p:extLst>
      <p:ext uri="{BB962C8B-B14F-4D97-AF65-F5344CB8AC3E}">
        <p14:creationId xmlns:p14="http://schemas.microsoft.com/office/powerpoint/2010/main" val="20556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anada's Food Guide in Action - Macaroni (English)">
            <a:hlinkClick r:id="" action="ppaction://media"/>
            <a:extLst>
              <a:ext uri="{FF2B5EF4-FFF2-40B4-BE49-F238E27FC236}">
                <a16:creationId xmlns:a16="http://schemas.microsoft.com/office/drawing/2014/main" id="{B2F49199-1A64-4666-A948-EB2D23351503}"/>
              </a:ext>
            </a:extLst>
          </p:cNvPr>
          <p:cNvPicPr>
            <a:picLocks noGrp="1" noRot="1" noChangeAspect="1"/>
          </p:cNvPicPr>
          <p:nvPr>
            <p:ph idx="1"/>
            <a:videoFile r:link="rId1"/>
          </p:nvPr>
        </p:nvPicPr>
        <p:blipFill>
          <a:blip r:embed="rId4"/>
          <a:stretch>
            <a:fillRect/>
          </a:stretch>
        </p:blipFill>
        <p:spPr>
          <a:xfrm>
            <a:off x="1676400" y="1119188"/>
            <a:ext cx="5792788" cy="3263900"/>
          </a:xfrm>
          <a:prstGeom prst="rect">
            <a:avLst/>
          </a:prstGeom>
        </p:spPr>
      </p:pic>
      <p:pic>
        <p:nvPicPr>
          <p:cNvPr id="4" name="Picture 3">
            <a:extLst>
              <a:ext uri="{FF2B5EF4-FFF2-40B4-BE49-F238E27FC236}">
                <a16:creationId xmlns:a16="http://schemas.microsoft.com/office/drawing/2014/main" id="{9C9A0D73-86BE-A046-919B-D8221740FE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9144000" cy="819150"/>
          </a:xfrm>
          <a:prstGeom prst="rect">
            <a:avLst/>
          </a:prstGeom>
        </p:spPr>
      </p:pic>
    </p:spTree>
    <p:extLst>
      <p:ext uri="{BB962C8B-B14F-4D97-AF65-F5344CB8AC3E}">
        <p14:creationId xmlns:p14="http://schemas.microsoft.com/office/powerpoint/2010/main" val="186912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0B881C-24DA-B042-9D84-DFA0BBE585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9" name="Picture 8">
            <a:extLst>
              <a:ext uri="{FF2B5EF4-FFF2-40B4-BE49-F238E27FC236}">
                <a16:creationId xmlns:a16="http://schemas.microsoft.com/office/drawing/2014/main" id="{39701721-2E2D-EF43-AE67-907B56F9D0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575" y="409575"/>
            <a:ext cx="8324850" cy="4324350"/>
          </a:xfrm>
          <a:prstGeom prst="rect">
            <a:avLst/>
          </a:prstGeom>
        </p:spPr>
      </p:pic>
    </p:spTree>
    <p:extLst>
      <p:ext uri="{BB962C8B-B14F-4D97-AF65-F5344CB8AC3E}">
        <p14:creationId xmlns:p14="http://schemas.microsoft.com/office/powerpoint/2010/main" val="3693643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0B881C-24DA-B042-9D84-DFA0BBE585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154D36C5-0957-0843-8942-B27C493A1C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575" y="409575"/>
            <a:ext cx="8324850" cy="4324350"/>
          </a:xfrm>
          <a:prstGeom prst="rect">
            <a:avLst/>
          </a:prstGeom>
        </p:spPr>
      </p:pic>
    </p:spTree>
    <p:extLst>
      <p:ext uri="{BB962C8B-B14F-4D97-AF65-F5344CB8AC3E}">
        <p14:creationId xmlns:p14="http://schemas.microsoft.com/office/powerpoint/2010/main" val="1988742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0B881C-24DA-B042-9D84-DFA0BBE585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 name="Picture 1">
            <a:extLst>
              <a:ext uri="{FF2B5EF4-FFF2-40B4-BE49-F238E27FC236}">
                <a16:creationId xmlns:a16="http://schemas.microsoft.com/office/drawing/2014/main" id="{58547074-6815-5E4A-A15C-A7E11A5882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575" y="409575"/>
            <a:ext cx="8324850" cy="4324350"/>
          </a:xfrm>
          <a:prstGeom prst="rect">
            <a:avLst/>
          </a:prstGeom>
        </p:spPr>
      </p:pic>
    </p:spTree>
    <p:extLst>
      <p:ext uri="{BB962C8B-B14F-4D97-AF65-F5344CB8AC3E}">
        <p14:creationId xmlns:p14="http://schemas.microsoft.com/office/powerpoint/2010/main" val="3511290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0B881C-24DA-B042-9D84-DFA0BBE585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CF72983E-B6F7-EA41-9342-051107D381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575" y="409575"/>
            <a:ext cx="8324850" cy="4324350"/>
          </a:xfrm>
          <a:prstGeom prst="rect">
            <a:avLst/>
          </a:prstGeom>
        </p:spPr>
      </p:pic>
    </p:spTree>
    <p:extLst>
      <p:ext uri="{BB962C8B-B14F-4D97-AF65-F5344CB8AC3E}">
        <p14:creationId xmlns:p14="http://schemas.microsoft.com/office/powerpoint/2010/main" val="2984954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1437C7-848E-0446-AA1A-710FECBB54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F8162FEE-7EDC-4FF3-A7FC-AD0AAF22C7EC}"/>
              </a:ext>
            </a:extLst>
          </p:cNvPr>
          <p:cNvSpPr>
            <a:spLocks noGrp="1"/>
          </p:cNvSpPr>
          <p:nvPr>
            <p:ph type="ctrTitle"/>
          </p:nvPr>
        </p:nvSpPr>
        <p:spPr>
          <a:xfrm>
            <a:off x="1143000" y="408139"/>
            <a:ext cx="6858000" cy="3758508"/>
          </a:xfrm>
        </p:spPr>
        <p:txBody>
          <a:bodyPr>
            <a:normAutofit/>
          </a:bodyPr>
          <a:lstStyle/>
          <a:p>
            <a:pPr algn="l">
              <a:lnSpc>
                <a:spcPct val="100000"/>
              </a:lnSpc>
            </a:pPr>
            <a:r>
              <a:rPr lang="en-CA" sz="3300" dirty="0">
                <a:solidFill>
                  <a:srgbClr val="00A3DB"/>
                </a:solidFill>
                <a:latin typeface="Impact" panose="020B0806030902050204" pitchFamily="34" charset="0"/>
              </a:rPr>
              <a:t>RECIPE: </a:t>
            </a:r>
            <a:br>
              <a:rPr lang="en-CA" sz="3300" dirty="0">
                <a:solidFill>
                  <a:srgbClr val="00A3DB"/>
                </a:solidFill>
                <a:latin typeface="Impact" panose="020B0806030902050204" pitchFamily="34" charset="0"/>
              </a:rPr>
            </a:br>
            <a:r>
              <a:rPr lang="en-CA" sz="3300" dirty="0">
                <a:solidFill>
                  <a:srgbClr val="00A3DB"/>
                </a:solidFill>
                <a:latin typeface="Impact" panose="020B0806030902050204" pitchFamily="34" charset="0"/>
              </a:rPr>
              <a:t>MACARONI AND </a:t>
            </a:r>
            <a:br>
              <a:rPr lang="en-CA" sz="3300" dirty="0">
                <a:solidFill>
                  <a:srgbClr val="00A3DB"/>
                </a:solidFill>
                <a:latin typeface="Impact" panose="020B0806030902050204" pitchFamily="34" charset="0"/>
              </a:rPr>
            </a:br>
            <a:r>
              <a:rPr lang="en-CA" sz="3300" dirty="0">
                <a:solidFill>
                  <a:srgbClr val="00A3DB"/>
                </a:solidFill>
                <a:latin typeface="Impact" panose="020B0806030902050204" pitchFamily="34" charset="0"/>
              </a:rPr>
              <a:t>CHEESE WITH </a:t>
            </a:r>
            <a:br>
              <a:rPr lang="en-CA" sz="3300" dirty="0">
                <a:solidFill>
                  <a:srgbClr val="00A3DB"/>
                </a:solidFill>
                <a:latin typeface="Impact" panose="020B0806030902050204" pitchFamily="34" charset="0"/>
              </a:rPr>
            </a:br>
            <a:r>
              <a:rPr lang="en-CA" sz="3300" dirty="0">
                <a:solidFill>
                  <a:srgbClr val="00A3DB"/>
                </a:solidFill>
                <a:latin typeface="Impact" panose="020B0806030902050204" pitchFamily="34" charset="0"/>
              </a:rPr>
              <a:t>BROCCOLI</a:t>
            </a:r>
            <a:br>
              <a:rPr lang="en-CA" sz="3300" dirty="0">
                <a:solidFill>
                  <a:srgbClr val="00A3DB"/>
                </a:solidFill>
                <a:latin typeface="Impact" panose="020B0806030902050204" pitchFamily="34" charset="0"/>
              </a:rPr>
            </a:br>
            <a:endParaRPr lang="en-CA" sz="3300" dirty="0">
              <a:solidFill>
                <a:srgbClr val="00A3DB"/>
              </a:solidFill>
              <a:latin typeface="Impact" panose="020B0806030902050204" pitchFamily="34" charset="0"/>
            </a:endParaRPr>
          </a:p>
        </p:txBody>
      </p:sp>
      <p:pic>
        <p:nvPicPr>
          <p:cNvPr id="5" name="Picture 4" descr="A plate of food with rice and broccoli on a table&#10;&#10;Description automatically generated">
            <a:extLst>
              <a:ext uri="{FF2B5EF4-FFF2-40B4-BE49-F238E27FC236}">
                <a16:creationId xmlns:a16="http://schemas.microsoft.com/office/drawing/2014/main" id="{EE3788CE-65ED-4CFC-907B-3639668D33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2769" y="1489435"/>
            <a:ext cx="3848231" cy="2164630"/>
          </a:xfrm>
          <a:prstGeom prst="rect">
            <a:avLst/>
          </a:prstGeom>
        </p:spPr>
      </p:pic>
    </p:spTree>
    <p:extLst>
      <p:ext uri="{BB962C8B-B14F-4D97-AF65-F5344CB8AC3E}">
        <p14:creationId xmlns:p14="http://schemas.microsoft.com/office/powerpoint/2010/main" val="3642347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9A0D73-86BE-A046-919B-D8221740FE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819150"/>
          </a:xfrm>
          <a:prstGeom prst="rect">
            <a:avLst/>
          </a:prstGeom>
        </p:spPr>
      </p:pic>
      <p:pic>
        <p:nvPicPr>
          <p:cNvPr id="5" name="Online Media 4" title="DIY Meals and Snacks: Macaroni and Cheese with Broccoli">
            <a:hlinkClick r:id="" action="ppaction://media"/>
            <a:extLst>
              <a:ext uri="{FF2B5EF4-FFF2-40B4-BE49-F238E27FC236}">
                <a16:creationId xmlns:a16="http://schemas.microsoft.com/office/drawing/2014/main" id="{809ADE77-C866-49BA-A958-4EA9907699D7}"/>
              </a:ext>
            </a:extLst>
          </p:cNvPr>
          <p:cNvPicPr>
            <a:picLocks noGrp="1" noRot="1" noChangeAspect="1"/>
          </p:cNvPicPr>
          <p:nvPr>
            <p:ph idx="1"/>
            <a:videoFile r:link="rId1"/>
          </p:nvPr>
        </p:nvPicPr>
        <p:blipFill>
          <a:blip r:embed="rId5"/>
          <a:stretch>
            <a:fillRect/>
          </a:stretch>
        </p:blipFill>
        <p:spPr>
          <a:xfrm>
            <a:off x="1676400" y="1370013"/>
            <a:ext cx="5791200" cy="3262312"/>
          </a:xfrm>
          <a:prstGeom prst="rect">
            <a:avLst/>
          </a:prstGeom>
        </p:spPr>
      </p:pic>
    </p:spTree>
    <p:extLst>
      <p:ext uri="{BB962C8B-B14F-4D97-AF65-F5344CB8AC3E}">
        <p14:creationId xmlns:p14="http://schemas.microsoft.com/office/powerpoint/2010/main" val="41679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1DAFB5-DCE4-7349-8031-7D43D5C963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6" name="Picture 5">
            <a:extLst>
              <a:ext uri="{FF2B5EF4-FFF2-40B4-BE49-F238E27FC236}">
                <a16:creationId xmlns:a16="http://schemas.microsoft.com/office/drawing/2014/main" id="{90063105-2A98-6F43-B91D-575C8849DF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575" y="409575"/>
            <a:ext cx="8324850" cy="4324350"/>
          </a:xfrm>
          <a:prstGeom prst="rect">
            <a:avLst/>
          </a:prstGeom>
        </p:spPr>
      </p:pic>
    </p:spTree>
    <p:extLst>
      <p:ext uri="{BB962C8B-B14F-4D97-AF65-F5344CB8AC3E}">
        <p14:creationId xmlns:p14="http://schemas.microsoft.com/office/powerpoint/2010/main" val="3386662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1DAFB5-DCE4-7349-8031-7D43D5C963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 name="Picture 1">
            <a:extLst>
              <a:ext uri="{FF2B5EF4-FFF2-40B4-BE49-F238E27FC236}">
                <a16:creationId xmlns:a16="http://schemas.microsoft.com/office/drawing/2014/main" id="{F12BB316-B4ED-9440-8195-00A35B8646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575" y="409575"/>
            <a:ext cx="8324850" cy="4324350"/>
          </a:xfrm>
          <a:prstGeom prst="rect">
            <a:avLst/>
          </a:prstGeom>
        </p:spPr>
      </p:pic>
    </p:spTree>
    <p:extLst>
      <p:ext uri="{BB962C8B-B14F-4D97-AF65-F5344CB8AC3E}">
        <p14:creationId xmlns:p14="http://schemas.microsoft.com/office/powerpoint/2010/main" val="415271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1DAFB5-DCE4-7349-8031-7D43D5C963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506585E7-22C2-214B-975A-D42A1CE055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575" y="409575"/>
            <a:ext cx="8324850" cy="4324350"/>
          </a:xfrm>
          <a:prstGeom prst="rect">
            <a:avLst/>
          </a:prstGeom>
        </p:spPr>
      </p:pic>
    </p:spTree>
    <p:extLst>
      <p:ext uri="{BB962C8B-B14F-4D97-AF65-F5344CB8AC3E}">
        <p14:creationId xmlns:p14="http://schemas.microsoft.com/office/powerpoint/2010/main" val="3591163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1DAFB5-DCE4-7349-8031-7D43D5C963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 name="Picture 1">
            <a:extLst>
              <a:ext uri="{FF2B5EF4-FFF2-40B4-BE49-F238E27FC236}">
                <a16:creationId xmlns:a16="http://schemas.microsoft.com/office/drawing/2014/main" id="{6BAE8824-B8BF-2544-990D-584B62749C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575" y="409575"/>
            <a:ext cx="8324850" cy="4324350"/>
          </a:xfrm>
          <a:prstGeom prst="rect">
            <a:avLst/>
          </a:prstGeom>
        </p:spPr>
      </p:pic>
    </p:spTree>
    <p:extLst>
      <p:ext uri="{BB962C8B-B14F-4D97-AF65-F5344CB8AC3E}">
        <p14:creationId xmlns:p14="http://schemas.microsoft.com/office/powerpoint/2010/main" val="801175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17CF6-2C34-49D6-BA56-B41E7E4A0DBA}"/>
              </a:ext>
            </a:extLst>
          </p:cNvPr>
          <p:cNvSpPr>
            <a:spLocks noGrp="1"/>
          </p:cNvSpPr>
          <p:nvPr>
            <p:ph type="title"/>
          </p:nvPr>
        </p:nvSpPr>
        <p:spPr>
          <a:xfrm>
            <a:off x="628650" y="819151"/>
            <a:ext cx="7886700" cy="994172"/>
          </a:xfrm>
        </p:spPr>
        <p:txBody>
          <a:bodyPr>
            <a:normAutofit/>
          </a:bodyPr>
          <a:lstStyle/>
          <a:p>
            <a:pPr>
              <a:lnSpc>
                <a:spcPct val="100000"/>
              </a:lnSpc>
            </a:pPr>
            <a:r>
              <a:rPr lang="en-CA" sz="2400" i="1" dirty="0">
                <a:solidFill>
                  <a:srgbClr val="00A3DB"/>
                </a:solidFill>
                <a:latin typeface="Impact" panose="020B0806030902050204" pitchFamily="34" charset="0"/>
              </a:rPr>
              <a:t>CANADA’S FOOD GUIDE  </a:t>
            </a:r>
            <a:r>
              <a:rPr lang="en-CA" sz="2400" dirty="0">
                <a:solidFill>
                  <a:srgbClr val="00A3DB"/>
                </a:solidFill>
                <a:latin typeface="Impact" panose="020B0806030902050204" pitchFamily="34" charset="0"/>
              </a:rPr>
              <a:t>IN ACTION</a:t>
            </a:r>
          </a:p>
        </p:txBody>
      </p:sp>
      <p:pic>
        <p:nvPicPr>
          <p:cNvPr id="6" name="Content Placeholder 5" descr="A close up of food on a table&#10;&#10;Description automatically generated">
            <a:extLst>
              <a:ext uri="{FF2B5EF4-FFF2-40B4-BE49-F238E27FC236}">
                <a16:creationId xmlns:a16="http://schemas.microsoft.com/office/drawing/2014/main" id="{645C1C2E-B643-4C3F-8517-D7D69CF5738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28650" y="2254525"/>
            <a:ext cx="3460750" cy="1937787"/>
          </a:xfrm>
        </p:spPr>
      </p:pic>
      <p:pic>
        <p:nvPicPr>
          <p:cNvPr id="4" name="Picture 3">
            <a:extLst>
              <a:ext uri="{FF2B5EF4-FFF2-40B4-BE49-F238E27FC236}">
                <a16:creationId xmlns:a16="http://schemas.microsoft.com/office/drawing/2014/main" id="{0031488A-3AE3-064F-A2C4-4FE1041F2A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819150"/>
          </a:xfrm>
          <a:prstGeom prst="rect">
            <a:avLst/>
          </a:prstGeom>
        </p:spPr>
      </p:pic>
      <p:pic>
        <p:nvPicPr>
          <p:cNvPr id="8" name="Picture 7" descr="A bowl of food on a plate&#10;&#10;Description automatically generated">
            <a:extLst>
              <a:ext uri="{FF2B5EF4-FFF2-40B4-BE49-F238E27FC236}">
                <a16:creationId xmlns:a16="http://schemas.microsoft.com/office/drawing/2014/main" id="{26991E3B-0787-4688-924E-1213E9E63F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6583" y="2254524"/>
            <a:ext cx="3474654" cy="1937788"/>
          </a:xfrm>
          <a:prstGeom prst="rect">
            <a:avLst/>
          </a:prstGeom>
        </p:spPr>
      </p:pic>
      <p:sp>
        <p:nvSpPr>
          <p:cNvPr id="9" name="Arrow: Right 8">
            <a:extLst>
              <a:ext uri="{FF2B5EF4-FFF2-40B4-BE49-F238E27FC236}">
                <a16:creationId xmlns:a16="http://schemas.microsoft.com/office/drawing/2014/main" id="{0C75F693-7C56-411D-AC42-9F508E5FED1B}"/>
              </a:ext>
            </a:extLst>
          </p:cNvPr>
          <p:cNvSpPr/>
          <p:nvPr/>
        </p:nvSpPr>
        <p:spPr>
          <a:xfrm>
            <a:off x="4280236" y="3077151"/>
            <a:ext cx="715515" cy="25302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1569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BAFB-0EE0-4001-9ADF-EFBD622E17D9}"/>
              </a:ext>
            </a:extLst>
          </p:cNvPr>
          <p:cNvSpPr>
            <a:spLocks noGrp="1"/>
          </p:cNvSpPr>
          <p:nvPr>
            <p:ph type="title"/>
          </p:nvPr>
        </p:nvSpPr>
        <p:spPr>
          <a:xfrm>
            <a:off x="628650" y="819151"/>
            <a:ext cx="7886700" cy="994172"/>
          </a:xfrm>
        </p:spPr>
        <p:txBody>
          <a:bodyPr>
            <a:normAutofit/>
          </a:bodyPr>
          <a:lstStyle/>
          <a:p>
            <a:pPr>
              <a:lnSpc>
                <a:spcPct val="100000"/>
              </a:lnSpc>
            </a:pPr>
            <a:r>
              <a:rPr lang="en-CA" sz="2400" i="1" dirty="0">
                <a:solidFill>
                  <a:srgbClr val="00A3DB"/>
                </a:solidFill>
                <a:latin typeface="Impact" panose="020B0806030902050204" pitchFamily="34" charset="0"/>
              </a:rPr>
              <a:t>CANADA’S FOOD GUIDE</a:t>
            </a:r>
          </a:p>
        </p:txBody>
      </p:sp>
      <p:sp>
        <p:nvSpPr>
          <p:cNvPr id="3" name="Content Placeholder 2">
            <a:extLst>
              <a:ext uri="{FF2B5EF4-FFF2-40B4-BE49-F238E27FC236}">
                <a16:creationId xmlns:a16="http://schemas.microsoft.com/office/drawing/2014/main" id="{76D6CABE-AF31-4C69-A3E6-A04ACFCBD6B3}"/>
              </a:ext>
            </a:extLst>
          </p:cNvPr>
          <p:cNvSpPr>
            <a:spLocks noGrp="1"/>
          </p:cNvSpPr>
          <p:nvPr>
            <p:ph idx="1"/>
          </p:nvPr>
        </p:nvSpPr>
        <p:spPr>
          <a:xfrm>
            <a:off x="628650" y="1879996"/>
            <a:ext cx="7886700" cy="3263504"/>
          </a:xfrm>
        </p:spPr>
        <p:txBody>
          <a:bodyPr>
            <a:normAutofit/>
          </a:bodyPr>
          <a:lstStyle/>
          <a:p>
            <a:pPr lvl="0">
              <a:lnSpc>
                <a:spcPct val="100000"/>
              </a:lnSpc>
            </a:pPr>
            <a:r>
              <a:rPr lang="en-CA" sz="1800" dirty="0">
                <a:latin typeface="Georgia" panose="02040502050405020303" pitchFamily="18" charset="0"/>
              </a:rPr>
              <a:t>Foods from each category work together, like pieces of a puzzle, to provide important nutrients.</a:t>
            </a:r>
          </a:p>
          <a:p>
            <a:pPr lvl="0">
              <a:lnSpc>
                <a:spcPct val="100000"/>
              </a:lnSpc>
            </a:pPr>
            <a:endParaRPr lang="en-CA" sz="1800" dirty="0">
              <a:latin typeface="Georgia" panose="02040502050405020303" pitchFamily="18" charset="0"/>
            </a:endParaRPr>
          </a:p>
          <a:p>
            <a:pPr lvl="0">
              <a:lnSpc>
                <a:spcPct val="100000"/>
              </a:lnSpc>
            </a:pPr>
            <a:r>
              <a:rPr lang="en-CA" sz="1800" dirty="0">
                <a:latin typeface="Georgia" panose="02040502050405020303" pitchFamily="18" charset="0"/>
              </a:rPr>
              <a:t>Choosing a variety of foods when we plan meals and snacks helps our bodies to get the nutrients we need to grow, think, and move. </a:t>
            </a:r>
          </a:p>
        </p:txBody>
      </p:sp>
      <p:pic>
        <p:nvPicPr>
          <p:cNvPr id="4" name="Picture 3">
            <a:extLst>
              <a:ext uri="{FF2B5EF4-FFF2-40B4-BE49-F238E27FC236}">
                <a16:creationId xmlns:a16="http://schemas.microsoft.com/office/drawing/2014/main" id="{84F4F294-B792-3D4A-8D8E-819582AB7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819150"/>
          </a:xfrm>
          <a:prstGeom prst="rect">
            <a:avLst/>
          </a:prstGeom>
        </p:spPr>
      </p:pic>
    </p:spTree>
    <p:extLst>
      <p:ext uri="{BB962C8B-B14F-4D97-AF65-F5344CB8AC3E}">
        <p14:creationId xmlns:p14="http://schemas.microsoft.com/office/powerpoint/2010/main" val="3765844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27891-74B5-40C9-B006-7DEF14137FC3}"/>
              </a:ext>
            </a:extLst>
          </p:cNvPr>
          <p:cNvSpPr>
            <a:spLocks noGrp="1"/>
          </p:cNvSpPr>
          <p:nvPr>
            <p:ph type="title"/>
          </p:nvPr>
        </p:nvSpPr>
        <p:spPr>
          <a:xfrm>
            <a:off x="628650" y="819151"/>
            <a:ext cx="7886700" cy="994172"/>
          </a:xfrm>
        </p:spPr>
        <p:txBody>
          <a:bodyPr/>
          <a:lstStyle/>
          <a:p>
            <a:pPr>
              <a:lnSpc>
                <a:spcPct val="100000"/>
              </a:lnSpc>
            </a:pPr>
            <a:r>
              <a:rPr lang="en-CA" sz="2400" i="1" dirty="0">
                <a:solidFill>
                  <a:srgbClr val="00A3DB"/>
                </a:solidFill>
                <a:latin typeface="Impact" panose="020B0806030902050204" pitchFamily="34" charset="0"/>
              </a:rPr>
              <a:t>CANADA’S FOOD GUIDE  </a:t>
            </a:r>
            <a:r>
              <a:rPr lang="en-CA" sz="2400" dirty="0">
                <a:solidFill>
                  <a:srgbClr val="00A3DB"/>
                </a:solidFill>
                <a:latin typeface="Impact" panose="020B0806030902050204" pitchFamily="34" charset="0"/>
              </a:rPr>
              <a:t>PLATE</a:t>
            </a:r>
          </a:p>
        </p:txBody>
      </p:sp>
      <p:sp>
        <p:nvSpPr>
          <p:cNvPr id="3" name="Content Placeholder 2">
            <a:extLst>
              <a:ext uri="{FF2B5EF4-FFF2-40B4-BE49-F238E27FC236}">
                <a16:creationId xmlns:a16="http://schemas.microsoft.com/office/drawing/2014/main" id="{99CAABEE-8B8B-43D6-9D8B-C0D395AD97DF}"/>
              </a:ext>
            </a:extLst>
          </p:cNvPr>
          <p:cNvSpPr>
            <a:spLocks noGrp="1"/>
          </p:cNvSpPr>
          <p:nvPr>
            <p:ph idx="1"/>
          </p:nvPr>
        </p:nvSpPr>
        <p:spPr>
          <a:xfrm>
            <a:off x="628649" y="1813323"/>
            <a:ext cx="7879557" cy="3263504"/>
          </a:xfrm>
        </p:spPr>
        <p:txBody>
          <a:bodyPr>
            <a:normAutofit/>
          </a:bodyPr>
          <a:lstStyle/>
          <a:p>
            <a:pPr fontAlgn="base">
              <a:lnSpc>
                <a:spcPct val="100000"/>
              </a:lnSpc>
            </a:pPr>
            <a:r>
              <a:rPr lang="en-CA" sz="1800" i="1" dirty="0">
                <a:latin typeface="Georgia" panose="02040502050405020303" pitchFamily="18" charset="0"/>
              </a:rPr>
              <a:t>Canada’s Food Guide </a:t>
            </a:r>
            <a:r>
              <a:rPr lang="en-CA" sz="1800" dirty="0">
                <a:latin typeface="Georgia" panose="02040502050405020303" pitchFamily="18" charset="0"/>
              </a:rPr>
              <a:t>identifies vegetables and fruits, whole grain foods, and protein foods as the foundation for meals and snacks.</a:t>
            </a:r>
          </a:p>
        </p:txBody>
      </p:sp>
      <p:pic>
        <p:nvPicPr>
          <p:cNvPr id="4" name="Picture 3">
            <a:extLst>
              <a:ext uri="{FF2B5EF4-FFF2-40B4-BE49-F238E27FC236}">
                <a16:creationId xmlns:a16="http://schemas.microsoft.com/office/drawing/2014/main" id="{9637AFCC-6814-D349-A459-26BF08D685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819150"/>
          </a:xfrm>
          <a:prstGeom prst="rect">
            <a:avLst/>
          </a:prstGeom>
        </p:spPr>
      </p:pic>
    </p:spTree>
    <p:extLst>
      <p:ext uri="{BB962C8B-B14F-4D97-AF65-F5344CB8AC3E}">
        <p14:creationId xmlns:p14="http://schemas.microsoft.com/office/powerpoint/2010/main" val="1850860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BDCB-3C88-46ED-A491-27EED9FFAEE9}"/>
              </a:ext>
            </a:extLst>
          </p:cNvPr>
          <p:cNvSpPr>
            <a:spLocks noGrp="1"/>
          </p:cNvSpPr>
          <p:nvPr>
            <p:ph type="title"/>
          </p:nvPr>
        </p:nvSpPr>
        <p:spPr>
          <a:xfrm>
            <a:off x="628650" y="819151"/>
            <a:ext cx="7886700" cy="994172"/>
          </a:xfrm>
        </p:spPr>
        <p:txBody>
          <a:bodyPr>
            <a:normAutofit/>
          </a:bodyPr>
          <a:lstStyle/>
          <a:p>
            <a:pPr>
              <a:lnSpc>
                <a:spcPct val="100000"/>
              </a:lnSpc>
            </a:pPr>
            <a:r>
              <a:rPr lang="en-CA" sz="2400" dirty="0">
                <a:solidFill>
                  <a:srgbClr val="00A3DB"/>
                </a:solidFill>
                <a:latin typeface="Impact" panose="020B0806030902050204" pitchFamily="34" charset="0"/>
              </a:rPr>
              <a:t>WHAT ABOUT BEYOND </a:t>
            </a:r>
            <a:r>
              <a:rPr lang="en-CA" sz="2400" i="1" dirty="0">
                <a:solidFill>
                  <a:srgbClr val="00A3DB"/>
                </a:solidFill>
                <a:latin typeface="Impact" panose="020B0806030902050204" pitchFamily="34" charset="0"/>
              </a:rPr>
              <a:t>CANADA’S FOOD GUIDE  </a:t>
            </a:r>
            <a:r>
              <a:rPr lang="en-CA" sz="2400" dirty="0">
                <a:solidFill>
                  <a:srgbClr val="00A3DB"/>
                </a:solidFill>
                <a:latin typeface="Impact" panose="020B0806030902050204" pitchFamily="34" charset="0"/>
              </a:rPr>
              <a:t>FOODS?	</a:t>
            </a:r>
          </a:p>
        </p:txBody>
      </p:sp>
      <p:sp>
        <p:nvSpPr>
          <p:cNvPr id="3" name="Content Placeholder 2">
            <a:extLst>
              <a:ext uri="{FF2B5EF4-FFF2-40B4-BE49-F238E27FC236}">
                <a16:creationId xmlns:a16="http://schemas.microsoft.com/office/drawing/2014/main" id="{AC4BEE35-5272-45EE-8913-4719BC822107}"/>
              </a:ext>
            </a:extLst>
          </p:cNvPr>
          <p:cNvSpPr>
            <a:spLocks noGrp="1"/>
          </p:cNvSpPr>
          <p:nvPr>
            <p:ph idx="1"/>
          </p:nvPr>
        </p:nvSpPr>
        <p:spPr>
          <a:xfrm>
            <a:off x="628650" y="1781607"/>
            <a:ext cx="7886700" cy="3263504"/>
          </a:xfrm>
        </p:spPr>
        <p:txBody>
          <a:bodyPr/>
          <a:lstStyle/>
          <a:p>
            <a:pPr>
              <a:lnSpc>
                <a:spcPct val="100000"/>
              </a:lnSpc>
            </a:pPr>
            <a:r>
              <a:rPr lang="en-CA" sz="1800" dirty="0">
                <a:latin typeface="Georgia" panose="02040502050405020303" pitchFamily="18" charset="0"/>
              </a:rPr>
              <a:t>Foods from beyond </a:t>
            </a:r>
            <a:r>
              <a:rPr lang="en-CA" sz="1800" i="1" dirty="0">
                <a:latin typeface="Georgia" panose="02040502050405020303" pitchFamily="18" charset="0"/>
              </a:rPr>
              <a:t>Canada’s Food Guide</a:t>
            </a:r>
            <a:r>
              <a:rPr lang="en-CA" sz="1800" dirty="0">
                <a:latin typeface="Georgia" panose="02040502050405020303" pitchFamily="18" charset="0"/>
              </a:rPr>
              <a:t>, such as your favourite dip or cookie, can make meals and snacks taste even better and provide satisfaction and enjoyment.</a:t>
            </a:r>
          </a:p>
        </p:txBody>
      </p:sp>
      <p:pic>
        <p:nvPicPr>
          <p:cNvPr id="4" name="Picture 3">
            <a:extLst>
              <a:ext uri="{FF2B5EF4-FFF2-40B4-BE49-F238E27FC236}">
                <a16:creationId xmlns:a16="http://schemas.microsoft.com/office/drawing/2014/main" id="{37E5DF3F-5C42-8C4D-94A4-9F49D58CCC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819150"/>
          </a:xfrm>
          <a:prstGeom prst="rect">
            <a:avLst/>
          </a:prstGeom>
        </p:spPr>
      </p:pic>
    </p:spTree>
    <p:extLst>
      <p:ext uri="{BB962C8B-B14F-4D97-AF65-F5344CB8AC3E}">
        <p14:creationId xmlns:p14="http://schemas.microsoft.com/office/powerpoint/2010/main" val="184296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89E4A-F9AE-4BC1-BCF1-BDE1CEA3DFE7}"/>
              </a:ext>
            </a:extLst>
          </p:cNvPr>
          <p:cNvSpPr>
            <a:spLocks noGrp="1"/>
          </p:cNvSpPr>
          <p:nvPr>
            <p:ph type="title"/>
          </p:nvPr>
        </p:nvSpPr>
        <p:spPr>
          <a:xfrm>
            <a:off x="628650" y="745045"/>
            <a:ext cx="7886700" cy="994172"/>
          </a:xfrm>
        </p:spPr>
        <p:txBody>
          <a:bodyPr>
            <a:normAutofit/>
          </a:bodyPr>
          <a:lstStyle/>
          <a:p>
            <a:pPr>
              <a:lnSpc>
                <a:spcPct val="100000"/>
              </a:lnSpc>
            </a:pPr>
            <a:r>
              <a:rPr lang="en-CA" sz="2400" dirty="0">
                <a:solidFill>
                  <a:srgbClr val="00A3DB"/>
                </a:solidFill>
                <a:latin typeface="Impact" panose="020B0806030902050204" pitchFamily="34" charset="0"/>
              </a:rPr>
              <a:t>PLANNING MEALS</a:t>
            </a:r>
          </a:p>
        </p:txBody>
      </p:sp>
      <p:sp>
        <p:nvSpPr>
          <p:cNvPr id="3" name="Content Placeholder 2">
            <a:extLst>
              <a:ext uri="{FF2B5EF4-FFF2-40B4-BE49-F238E27FC236}">
                <a16:creationId xmlns:a16="http://schemas.microsoft.com/office/drawing/2014/main" id="{69283F3E-A5FE-4E99-ABB9-A95E4AD0CDB5}"/>
              </a:ext>
            </a:extLst>
          </p:cNvPr>
          <p:cNvSpPr>
            <a:spLocks noGrp="1"/>
          </p:cNvSpPr>
          <p:nvPr>
            <p:ph idx="1"/>
          </p:nvPr>
        </p:nvSpPr>
        <p:spPr>
          <a:xfrm>
            <a:off x="628650" y="1606153"/>
            <a:ext cx="7886700" cy="3263504"/>
          </a:xfrm>
        </p:spPr>
        <p:txBody>
          <a:bodyPr>
            <a:normAutofit/>
          </a:bodyPr>
          <a:lstStyle/>
          <a:p>
            <a:pPr fontAlgn="base">
              <a:lnSpc>
                <a:spcPct val="100000"/>
              </a:lnSpc>
            </a:pPr>
            <a:r>
              <a:rPr lang="en-CA" sz="1800" dirty="0">
                <a:latin typeface="Georgia" panose="02040502050405020303" pitchFamily="18" charset="0"/>
              </a:rPr>
              <a:t>When planning meals, select </a:t>
            </a:r>
            <a:br>
              <a:rPr lang="en-CA" sz="1800" dirty="0">
                <a:latin typeface="Georgia" panose="02040502050405020303" pitchFamily="18" charset="0"/>
              </a:rPr>
            </a:br>
            <a:r>
              <a:rPr lang="en-CA" sz="1800" b="1" dirty="0">
                <a:latin typeface="Georgia" panose="02040502050405020303" pitchFamily="18" charset="0"/>
              </a:rPr>
              <a:t>at least one </a:t>
            </a:r>
            <a:r>
              <a:rPr lang="en-CA" sz="1800" dirty="0">
                <a:latin typeface="Georgia" panose="02040502050405020303" pitchFamily="18" charset="0"/>
              </a:rPr>
              <a:t>food from each </a:t>
            </a:r>
            <a:br>
              <a:rPr lang="en-CA" sz="1800" dirty="0">
                <a:latin typeface="Georgia" panose="02040502050405020303" pitchFamily="18" charset="0"/>
              </a:rPr>
            </a:br>
            <a:r>
              <a:rPr lang="en-CA" sz="1800" i="1" dirty="0">
                <a:latin typeface="Georgia" panose="02040502050405020303" pitchFamily="18" charset="0"/>
              </a:rPr>
              <a:t>Canada’s Food Guide</a:t>
            </a:r>
            <a:r>
              <a:rPr lang="en-CA" sz="1800" dirty="0">
                <a:latin typeface="Georgia" panose="02040502050405020303" pitchFamily="18" charset="0"/>
              </a:rPr>
              <a:t> category:</a:t>
            </a:r>
          </a:p>
          <a:p>
            <a:pPr lvl="1">
              <a:lnSpc>
                <a:spcPct val="100000"/>
              </a:lnSpc>
              <a:buFont typeface="Wingdings" panose="05000000000000000000" pitchFamily="2" charset="2"/>
              <a:buChar char="q"/>
            </a:pPr>
            <a:r>
              <a:rPr lang="en-CA" dirty="0">
                <a:latin typeface="Georgia" panose="02040502050405020303" pitchFamily="18" charset="0"/>
              </a:rPr>
              <a:t> Vegetables and fruits</a:t>
            </a:r>
          </a:p>
          <a:p>
            <a:pPr lvl="1">
              <a:lnSpc>
                <a:spcPct val="100000"/>
              </a:lnSpc>
              <a:buFont typeface="Wingdings" panose="05000000000000000000" pitchFamily="2" charset="2"/>
              <a:buChar char="q"/>
            </a:pPr>
            <a:r>
              <a:rPr lang="en-CA" dirty="0">
                <a:latin typeface="Georgia" panose="02040502050405020303" pitchFamily="18" charset="0"/>
              </a:rPr>
              <a:t> Whole grain foods</a:t>
            </a:r>
          </a:p>
          <a:p>
            <a:pPr lvl="1">
              <a:lnSpc>
                <a:spcPct val="100000"/>
              </a:lnSpc>
              <a:buFont typeface="Wingdings" panose="05000000000000000000" pitchFamily="2" charset="2"/>
              <a:buChar char="q"/>
            </a:pPr>
            <a:r>
              <a:rPr lang="en-CA" dirty="0">
                <a:latin typeface="Georgia" panose="02040502050405020303" pitchFamily="18" charset="0"/>
              </a:rPr>
              <a:t> Protein foods</a:t>
            </a:r>
          </a:p>
        </p:txBody>
      </p:sp>
      <p:pic>
        <p:nvPicPr>
          <p:cNvPr id="5" name="Picture 4">
            <a:extLst>
              <a:ext uri="{FF2B5EF4-FFF2-40B4-BE49-F238E27FC236}">
                <a16:creationId xmlns:a16="http://schemas.microsoft.com/office/drawing/2014/main" id="{F6696DC0-74FE-704C-8824-F6278A60A7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819150"/>
          </a:xfrm>
          <a:prstGeom prst="rect">
            <a:avLst/>
          </a:prstGeom>
        </p:spPr>
      </p:pic>
      <p:pic>
        <p:nvPicPr>
          <p:cNvPr id="7" name="Picture 6">
            <a:extLst>
              <a:ext uri="{FF2B5EF4-FFF2-40B4-BE49-F238E27FC236}">
                <a16:creationId xmlns:a16="http://schemas.microsoft.com/office/drawing/2014/main" id="{6F572F27-B296-BA46-90EA-4EED21DD79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98605" y="1376135"/>
            <a:ext cx="3517900" cy="3175000"/>
          </a:xfrm>
          <a:prstGeom prst="rect">
            <a:avLst/>
          </a:prstGeom>
        </p:spPr>
      </p:pic>
    </p:spTree>
    <p:extLst>
      <p:ext uri="{BB962C8B-B14F-4D97-AF65-F5344CB8AC3E}">
        <p14:creationId xmlns:p14="http://schemas.microsoft.com/office/powerpoint/2010/main" val="3453298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89E4A-F9AE-4BC1-BCF1-BDE1CEA3DFE7}"/>
              </a:ext>
            </a:extLst>
          </p:cNvPr>
          <p:cNvSpPr>
            <a:spLocks noGrp="1"/>
          </p:cNvSpPr>
          <p:nvPr>
            <p:ph type="title"/>
          </p:nvPr>
        </p:nvSpPr>
        <p:spPr>
          <a:xfrm>
            <a:off x="628650" y="819151"/>
            <a:ext cx="7886700" cy="994172"/>
          </a:xfrm>
        </p:spPr>
        <p:txBody>
          <a:bodyPr>
            <a:normAutofit/>
          </a:bodyPr>
          <a:lstStyle/>
          <a:p>
            <a:pPr>
              <a:lnSpc>
                <a:spcPct val="100000"/>
              </a:lnSpc>
            </a:pPr>
            <a:r>
              <a:rPr lang="en-CA" sz="2400" dirty="0">
                <a:solidFill>
                  <a:srgbClr val="00A3DB"/>
                </a:solidFill>
                <a:latin typeface="Impact" panose="020B0806030902050204" pitchFamily="34" charset="0"/>
              </a:rPr>
              <a:t>PLANNING SNACKS</a:t>
            </a:r>
          </a:p>
        </p:txBody>
      </p:sp>
      <p:sp>
        <p:nvSpPr>
          <p:cNvPr id="6" name="Content Placeholder 2">
            <a:extLst>
              <a:ext uri="{FF2B5EF4-FFF2-40B4-BE49-F238E27FC236}">
                <a16:creationId xmlns:a16="http://schemas.microsoft.com/office/drawing/2014/main" id="{F800AF32-A28F-0F4C-8F43-2C9301BB396D}"/>
              </a:ext>
            </a:extLst>
          </p:cNvPr>
          <p:cNvSpPr txBox="1">
            <a:spLocks/>
          </p:cNvSpPr>
          <p:nvPr/>
        </p:nvSpPr>
        <p:spPr>
          <a:xfrm>
            <a:off x="628650" y="1638301"/>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sz="1800" dirty="0"/>
              <a:t>To get started, when planning</a:t>
            </a:r>
            <a:br>
              <a:rPr lang="en-CA" sz="1800" dirty="0"/>
            </a:br>
            <a:r>
              <a:rPr lang="en-CA" sz="1800" dirty="0"/>
              <a:t>snacks select foods from </a:t>
            </a:r>
            <a:r>
              <a:rPr lang="en-CA" sz="1800" b="1" dirty="0"/>
              <a:t>at </a:t>
            </a:r>
            <a:br>
              <a:rPr lang="en-CA" sz="1800" b="1" dirty="0"/>
            </a:br>
            <a:r>
              <a:rPr lang="en-CA" sz="1800" b="1" dirty="0"/>
              <a:t>least two</a:t>
            </a:r>
            <a:r>
              <a:rPr lang="en-CA" sz="1800" dirty="0"/>
              <a:t> of the </a:t>
            </a:r>
            <a:r>
              <a:rPr lang="en-CA" sz="1800" i="1" dirty="0"/>
              <a:t>Canada’s Food </a:t>
            </a:r>
            <a:br>
              <a:rPr lang="en-CA" sz="1800" i="1" dirty="0"/>
            </a:br>
            <a:r>
              <a:rPr lang="en-CA" sz="1800" i="1" dirty="0"/>
              <a:t>Guide</a:t>
            </a:r>
            <a:r>
              <a:rPr lang="en-CA" sz="1800" dirty="0"/>
              <a:t> categories:</a:t>
            </a:r>
            <a:r>
              <a:rPr lang="en-CA" sz="1800" i="1" dirty="0"/>
              <a:t> </a:t>
            </a:r>
          </a:p>
          <a:p>
            <a:pPr lvl="1">
              <a:lnSpc>
                <a:spcPct val="100000"/>
              </a:lnSpc>
              <a:buFont typeface="Wingdings" panose="05000000000000000000" pitchFamily="2" charset="2"/>
              <a:buChar char="q"/>
            </a:pPr>
            <a:r>
              <a:rPr lang="en-CA" sz="1800" i="1" dirty="0"/>
              <a:t> </a:t>
            </a:r>
            <a:r>
              <a:rPr lang="en-CA" sz="1800" dirty="0"/>
              <a:t>Vegetables and fruits</a:t>
            </a:r>
          </a:p>
          <a:p>
            <a:pPr lvl="1">
              <a:lnSpc>
                <a:spcPct val="100000"/>
              </a:lnSpc>
              <a:buFont typeface="Wingdings" panose="05000000000000000000" pitchFamily="2" charset="2"/>
              <a:buChar char="q"/>
            </a:pPr>
            <a:r>
              <a:rPr lang="en-CA" sz="1800" dirty="0"/>
              <a:t> Whole grain foods </a:t>
            </a:r>
          </a:p>
          <a:p>
            <a:pPr lvl="1">
              <a:lnSpc>
                <a:spcPct val="100000"/>
              </a:lnSpc>
              <a:buFont typeface="Wingdings" panose="05000000000000000000" pitchFamily="2" charset="2"/>
              <a:buChar char="q"/>
            </a:pPr>
            <a:r>
              <a:rPr lang="en-CA" sz="1800" dirty="0"/>
              <a:t> Protein foods</a:t>
            </a:r>
          </a:p>
        </p:txBody>
      </p:sp>
      <p:pic>
        <p:nvPicPr>
          <p:cNvPr id="7" name="Picture 6">
            <a:extLst>
              <a:ext uri="{FF2B5EF4-FFF2-40B4-BE49-F238E27FC236}">
                <a16:creationId xmlns:a16="http://schemas.microsoft.com/office/drawing/2014/main" id="{CDEBF2FF-AB11-4144-8FD2-1C5863933C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819150"/>
          </a:xfrm>
          <a:prstGeom prst="rect">
            <a:avLst/>
          </a:prstGeom>
        </p:spPr>
      </p:pic>
      <p:pic>
        <p:nvPicPr>
          <p:cNvPr id="5" name="Picture 4">
            <a:extLst>
              <a:ext uri="{FF2B5EF4-FFF2-40B4-BE49-F238E27FC236}">
                <a16:creationId xmlns:a16="http://schemas.microsoft.com/office/drawing/2014/main" id="{47AB27AE-CCFB-D645-B4DE-71F2323F0C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1193971"/>
            <a:ext cx="3822700" cy="3644900"/>
          </a:xfrm>
          <a:prstGeom prst="rect">
            <a:avLst/>
          </a:prstGeom>
        </p:spPr>
      </p:pic>
    </p:spTree>
    <p:extLst>
      <p:ext uri="{BB962C8B-B14F-4D97-AF65-F5344CB8AC3E}">
        <p14:creationId xmlns:p14="http://schemas.microsoft.com/office/powerpoint/2010/main" val="25658840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2524BA1DCE864EBB3524F3938C9DA8" ma:contentTypeVersion="14" ma:contentTypeDescription="Create a new document." ma:contentTypeScope="" ma:versionID="d2ec0ca0f648b04827f8256df6ef5172">
  <xsd:schema xmlns:xsd="http://www.w3.org/2001/XMLSchema" xmlns:xs="http://www.w3.org/2001/XMLSchema" xmlns:p="http://schemas.microsoft.com/office/2006/metadata/properties" xmlns:ns2="5862c4f7-7ebf-4c3e-9b4d-253db6f89838" xmlns:ns3="826137e3-750c-46bf-b83f-b3f02372a75c" targetNamespace="http://schemas.microsoft.com/office/2006/metadata/properties" ma:root="true" ma:fieldsID="27e19df908c086442ef48d0a8283cae5" ns2:_="" ns3:_="">
    <xsd:import namespace="5862c4f7-7ebf-4c3e-9b4d-253db6f89838"/>
    <xsd:import namespace="826137e3-750c-46bf-b83f-b3f02372a75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62c4f7-7ebf-4c3e-9b4d-253db6f898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Review_x0020_status" ma:index="21" nillable="true" ma:displayName="Review status" ma:default="to review" ma:internalName="Review_x0020_status">
      <xsd:complexType>
        <xsd:complexContent>
          <xsd:extension base="dms:MultiChoiceFillIn">
            <xsd:sequence>
              <xsd:element name="Value" maxOccurs="unbounded" minOccurs="0" nillable="true">
                <xsd:simpleType>
                  <xsd:union memberTypes="dms:Text">
                    <xsd:simpleType>
                      <xsd:restriction base="dms:Choice">
                        <xsd:enumeration value="to review"/>
                        <xsd:enumeration value="in progress"/>
                        <xsd:enumeration value="reviewed with recommendations"/>
                        <xsd:enumeration value="reviewed and approved"/>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6137e3-750c-46bf-b83f-b3f02372a75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view_x0020_status xmlns="5862c4f7-7ebf-4c3e-9b4d-253db6f89838">
      <Value>to review</Value>
    </Review_x0020_status>
  </documentManagement>
</p:properties>
</file>

<file path=customXml/itemProps1.xml><?xml version="1.0" encoding="utf-8"?>
<ds:datastoreItem xmlns:ds="http://schemas.openxmlformats.org/officeDocument/2006/customXml" ds:itemID="{78AA8B49-0BFB-49B1-9E45-671CBBC4A2B7}">
  <ds:schemaRefs>
    <ds:schemaRef ds:uri="http://schemas.microsoft.com/sharepoint/v3/contenttype/forms"/>
  </ds:schemaRefs>
</ds:datastoreItem>
</file>

<file path=customXml/itemProps2.xml><?xml version="1.0" encoding="utf-8"?>
<ds:datastoreItem xmlns:ds="http://schemas.openxmlformats.org/officeDocument/2006/customXml" ds:itemID="{5078DD45-C6C0-4C6B-AA38-771F3DC127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62c4f7-7ebf-4c3e-9b4d-253db6f89838"/>
    <ds:schemaRef ds:uri="826137e3-750c-46bf-b83f-b3f02372a7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68E5AB-0DA8-4CF2-B707-E348226AF8C1}">
  <ds:schemaRefs>
    <ds:schemaRef ds:uri="http://purl.org/dc/terms/"/>
    <ds:schemaRef ds:uri="5862c4f7-7ebf-4c3e-9b4d-253db6f89838"/>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826137e3-750c-46bf-b83f-b3f02372a75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658</TotalTime>
  <Words>2964</Words>
  <Application>Microsoft Office PowerPoint</Application>
  <PresentationFormat>On-screen Show (16:9)</PresentationFormat>
  <Paragraphs>267</Paragraphs>
  <Slides>39</Slides>
  <Notes>39</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Georgia</vt:lpstr>
      <vt:lpstr>Impact</vt:lpstr>
      <vt:lpstr>Wingdings</vt:lpstr>
      <vt:lpstr>Office Theme</vt:lpstr>
      <vt:lpstr>  Module 1: DIY Meals and Snacks</vt:lpstr>
      <vt:lpstr>CHALLENGE </vt:lpstr>
      <vt:lpstr>PowerPoint Presentation</vt:lpstr>
      <vt:lpstr>CANADA’S FOOD GUIDE  IN ACTION</vt:lpstr>
      <vt:lpstr>CANADA’S FOOD GUIDE</vt:lpstr>
      <vt:lpstr>CANADA’S FOOD GUIDE  PLATE</vt:lpstr>
      <vt:lpstr>WHAT ABOUT BEYOND CANADA’S FOOD GUIDE  FOODS? </vt:lpstr>
      <vt:lpstr>PLANNING MEALS</vt:lpstr>
      <vt:lpstr>PLANNING SNACKS</vt:lpstr>
      <vt:lpstr>KEEP IN MIND… </vt:lpstr>
      <vt:lpstr>ACTIVITY:  BUILD-YOUR-OWN MEALS AND SNACKS</vt:lpstr>
      <vt:lpstr>SNACK 1:  Orange slices</vt:lpstr>
      <vt:lpstr>SNACK 2:  Yogurt and berries</vt:lpstr>
      <vt:lpstr>BREAKFAST 1:  Whole grain English muffin  with strawberry jam,  and a glass of water</vt:lpstr>
      <vt:lpstr>BREAKFAST 2:  Scrambled eggs,   whole grain toast,  and a glass of milk</vt:lpstr>
      <vt:lpstr>LUNCH 1:  Vegetarian chili, whole grain bun, and a glass of milk</vt:lpstr>
      <vt:lpstr>LUNCH 2:  Grilled cheese sandwich on whole grain bread, bell peppers, dip, and a glass of water</vt:lpstr>
      <vt:lpstr>SUPPER 1:  Whole grain pasta with tomato sauce, salad, cupcake, and a glass of water</vt:lpstr>
      <vt:lpstr>SUPPER 2:  Moose stew,  carrot sticks, and a glass of milk</vt:lpstr>
      <vt:lpstr>ANSWER KEY:  Orange slices</vt:lpstr>
      <vt:lpstr>ANSWER KEY:  Yogurt and berries</vt:lpstr>
      <vt:lpstr>ANSWER KEY:  Whole grain English muffin with strawberry jam,  and a glass  of water</vt:lpstr>
      <vt:lpstr>ANSWER KEY: Scrambled eggs,   whole grain toast,  and a glass of milk</vt:lpstr>
      <vt:lpstr>ANSWER KEY:  Vegetarian chili, whole grain bun, and a glass of milk</vt:lpstr>
      <vt:lpstr>ANSWER KEY:  Grilled cheese sandwich on whole grain bread, bell peppers, dip,  and a glass of water</vt:lpstr>
      <vt:lpstr>ANSWER KEY:  Whole grain pasta with tomato sauce, salad, cupcake, and a  glass of water</vt:lpstr>
      <vt:lpstr>ANSWER KEY:  Moose stew,  carrot sticks, and a glass of milk</vt:lpstr>
      <vt:lpstr>RECIPE:  HONEY MUSTARD  CHICKEN WRAPS  </vt:lpstr>
      <vt:lpstr>PowerPoint Presentation</vt:lpstr>
      <vt:lpstr>PowerPoint Presentation</vt:lpstr>
      <vt:lpstr>PowerPoint Presentation</vt:lpstr>
      <vt:lpstr>PowerPoint Presentation</vt:lpstr>
      <vt:lpstr>PowerPoint Presentation</vt:lpstr>
      <vt:lpstr>RECIPE:  MACARONI AND  CHEESE WITH  BROCCOLI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DYI Meals and Snacks</dc:title>
  <dc:creator>Inglis, Barbara</dc:creator>
  <cp:lastModifiedBy>Delisle, Kenton</cp:lastModifiedBy>
  <cp:revision>45</cp:revision>
  <dcterms:created xsi:type="dcterms:W3CDTF">2020-08-11T17:54:23Z</dcterms:created>
  <dcterms:modified xsi:type="dcterms:W3CDTF">2022-01-17T19:35:48Z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0x010100232524BA1DCE864EBB3524F3938C9DA8</vt:lpwstr>
  </property>
  <property fmtid="{D5CDD505-2E9C-101B-9397-08002B2CF9AE}" pid="3" name="Order">
    <vt:r8>232100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