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1"/>
  </p:notesMasterIdLst>
  <p:sldIdLst>
    <p:sldId id="265" r:id="rId5"/>
    <p:sldId id="266" r:id="rId6"/>
    <p:sldId id="267" r:id="rId7"/>
    <p:sldId id="268" r:id="rId8"/>
    <p:sldId id="260" r:id="rId9"/>
    <p:sldId id="349" r:id="rId10"/>
    <p:sldId id="258" r:id="rId11"/>
    <p:sldId id="259" r:id="rId12"/>
    <p:sldId id="345" r:id="rId13"/>
    <p:sldId id="346" r:id="rId14"/>
    <p:sldId id="347" r:id="rId15"/>
    <p:sldId id="348" r:id="rId16"/>
    <p:sldId id="261" r:id="rId17"/>
    <p:sldId id="262" r:id="rId18"/>
    <p:sldId id="270" r:id="rId19"/>
    <p:sldId id="264" r:id="rId20"/>
    <p:sldId id="333" r:id="rId21"/>
    <p:sldId id="318" r:id="rId22"/>
    <p:sldId id="319" r:id="rId23"/>
    <p:sldId id="274" r:id="rId24"/>
    <p:sldId id="273" r:id="rId25"/>
    <p:sldId id="317" r:id="rId26"/>
    <p:sldId id="320" r:id="rId27"/>
    <p:sldId id="324" r:id="rId28"/>
    <p:sldId id="322" r:id="rId29"/>
    <p:sldId id="323" r:id="rId30"/>
    <p:sldId id="321" r:id="rId31"/>
    <p:sldId id="332" r:id="rId32"/>
    <p:sldId id="325" r:id="rId33"/>
    <p:sldId id="328" r:id="rId34"/>
    <p:sldId id="331" r:id="rId35"/>
    <p:sldId id="330" r:id="rId36"/>
    <p:sldId id="326" r:id="rId37"/>
    <p:sldId id="329" r:id="rId38"/>
    <p:sldId id="327" r:id="rId39"/>
    <p:sldId id="291" r:id="rId40"/>
    <p:sldId id="295" r:id="rId41"/>
    <p:sldId id="296" r:id="rId42"/>
    <p:sldId id="293" r:id="rId43"/>
    <p:sldId id="292" r:id="rId44"/>
    <p:sldId id="294" r:id="rId45"/>
    <p:sldId id="297" r:id="rId46"/>
    <p:sldId id="301" r:id="rId47"/>
    <p:sldId id="299" r:id="rId48"/>
    <p:sldId id="300" r:id="rId49"/>
    <p:sldId id="298" r:id="rId50"/>
    <p:sldId id="303" r:id="rId51"/>
    <p:sldId id="302" r:id="rId52"/>
    <p:sldId id="306" r:id="rId53"/>
    <p:sldId id="309" r:id="rId54"/>
    <p:sldId id="308" r:id="rId55"/>
    <p:sldId id="304" r:id="rId56"/>
    <p:sldId id="307" r:id="rId57"/>
    <p:sldId id="305" r:id="rId58"/>
    <p:sldId id="310" r:id="rId59"/>
    <p:sldId id="271" r:id="rId60"/>
    <p:sldId id="263" r:id="rId61"/>
    <p:sldId id="341" r:id="rId62"/>
    <p:sldId id="334" r:id="rId63"/>
    <p:sldId id="336" r:id="rId64"/>
    <p:sldId id="344" r:id="rId65"/>
    <p:sldId id="337" r:id="rId66"/>
    <p:sldId id="342" r:id="rId67"/>
    <p:sldId id="339" r:id="rId68"/>
    <p:sldId id="338" r:id="rId69"/>
    <p:sldId id="340" r:id="rId7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ute, Jaclyn" initials="CJ" lastIdx="20" clrIdx="0"/>
  <p:cmAuthor id="2" name="Donna Dawson" initials="DLD" lastIdx="11" clrIdx="1"/>
  <p:cmAuthor id="3" name="Inglis, Barbara" initials="IB" lastIdx="2"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253A34-9B05-4B6E-BF9D-D679CBB10F49}" v="1" dt="2022-01-17T19:37:47.9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0" autoAdjust="0"/>
    <p:restoredTop sz="68557" autoAdjust="0"/>
  </p:normalViewPr>
  <p:slideViewPr>
    <p:cSldViewPr snapToGrid="0">
      <p:cViewPr varScale="1">
        <p:scale>
          <a:sx n="78" d="100"/>
          <a:sy n="78" d="100"/>
        </p:scale>
        <p:origin x="1224" y="84"/>
      </p:cViewPr>
      <p:guideLst>
        <p:guide orient="horz" pos="1620"/>
        <p:guide pos="2880"/>
      </p:guideLst>
    </p:cSldViewPr>
  </p:slideViewPr>
  <p:notesTextViewPr>
    <p:cViewPr>
      <p:scale>
        <a:sx n="1" d="1"/>
        <a:sy n="1" d="1"/>
      </p:scale>
      <p:origin x="0" y="0"/>
    </p:cViewPr>
  </p:notesTextViewPr>
  <p:notesViewPr>
    <p:cSldViewPr snapToGrid="0">
      <p:cViewPr varScale="1">
        <p:scale>
          <a:sx n="62" d="100"/>
          <a:sy n="62" d="100"/>
        </p:scale>
        <p:origin x="-3154" y="-10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ute, Jaclyn" userId="5dea0fbf-6608-406a-a0f6-646be1ed43a2" providerId="ADAL" clId="{C6134E15-A040-4C3B-9D8D-5ED66D56FADE}"/>
    <pc:docChg chg="modSld">
      <pc:chgData name="Chute, Jaclyn" userId="5dea0fbf-6608-406a-a0f6-646be1ed43a2" providerId="ADAL" clId="{C6134E15-A040-4C3B-9D8D-5ED66D56FADE}" dt="2021-07-07T16:49:30.933" v="12" actId="255"/>
      <pc:docMkLst>
        <pc:docMk/>
      </pc:docMkLst>
      <pc:sldChg chg="modNotesTx">
        <pc:chgData name="Chute, Jaclyn" userId="5dea0fbf-6608-406a-a0f6-646be1ed43a2" providerId="ADAL" clId="{C6134E15-A040-4C3B-9D8D-5ED66D56FADE}" dt="2021-07-07T16:46:44.638" v="1" actId="255"/>
        <pc:sldMkLst>
          <pc:docMk/>
          <pc:sldMk cId="3453298320" sldId="261"/>
        </pc:sldMkLst>
      </pc:sldChg>
      <pc:sldChg chg="modNotesTx">
        <pc:chgData name="Chute, Jaclyn" userId="5dea0fbf-6608-406a-a0f6-646be1ed43a2" providerId="ADAL" clId="{C6134E15-A040-4C3B-9D8D-5ED66D56FADE}" dt="2021-07-07T16:49:13.283" v="11" actId="255"/>
        <pc:sldMkLst>
          <pc:docMk/>
          <pc:sldMk cId="3731211889" sldId="263"/>
        </pc:sldMkLst>
      </pc:sldChg>
      <pc:sldChg chg="modNotesTx">
        <pc:chgData name="Chute, Jaclyn" userId="5dea0fbf-6608-406a-a0f6-646be1ed43a2" providerId="ADAL" clId="{C6134E15-A040-4C3B-9D8D-5ED66D56FADE}" dt="2021-07-07T16:46:55.436" v="2" actId="255"/>
        <pc:sldMkLst>
          <pc:docMk/>
          <pc:sldMk cId="248355030" sldId="264"/>
        </pc:sldMkLst>
      </pc:sldChg>
      <pc:sldChg chg="modNotesTx">
        <pc:chgData name="Chute, Jaclyn" userId="5dea0fbf-6608-406a-a0f6-646be1ed43a2" providerId="ADAL" clId="{C6134E15-A040-4C3B-9D8D-5ED66D56FADE}" dt="2021-07-07T16:46:06.094" v="0" actId="255"/>
        <pc:sldMkLst>
          <pc:docMk/>
          <pc:sldMk cId="3722999285" sldId="265"/>
        </pc:sldMkLst>
      </pc:sldChg>
      <pc:sldChg chg="modNotesTx">
        <pc:chgData name="Chute, Jaclyn" userId="5dea0fbf-6608-406a-a0f6-646be1ed43a2" providerId="ADAL" clId="{C6134E15-A040-4C3B-9D8D-5ED66D56FADE}" dt="2021-07-07T16:49:08.108" v="10" actId="255"/>
        <pc:sldMkLst>
          <pc:docMk/>
          <pc:sldMk cId="1476469131" sldId="271"/>
        </pc:sldMkLst>
      </pc:sldChg>
      <pc:sldChg chg="modNotesTx">
        <pc:chgData name="Chute, Jaclyn" userId="5dea0fbf-6608-406a-a0f6-646be1ed43a2" providerId="ADAL" clId="{C6134E15-A040-4C3B-9D8D-5ED66D56FADE}" dt="2021-07-07T16:47:55.643" v="4" actId="255"/>
        <pc:sldMkLst>
          <pc:docMk/>
          <pc:sldMk cId="2500862335" sldId="291"/>
        </pc:sldMkLst>
      </pc:sldChg>
      <pc:sldChg chg="modNotesTx">
        <pc:chgData name="Chute, Jaclyn" userId="5dea0fbf-6608-406a-a0f6-646be1ed43a2" providerId="ADAL" clId="{C6134E15-A040-4C3B-9D8D-5ED66D56FADE}" dt="2021-07-07T16:48:28.107" v="6" actId="255"/>
        <pc:sldMkLst>
          <pc:docMk/>
          <pc:sldMk cId="291263002" sldId="298"/>
        </pc:sldMkLst>
      </pc:sldChg>
      <pc:sldChg chg="modNotesTx">
        <pc:chgData name="Chute, Jaclyn" userId="5dea0fbf-6608-406a-a0f6-646be1ed43a2" providerId="ADAL" clId="{C6134E15-A040-4C3B-9D8D-5ED66D56FADE}" dt="2021-07-07T16:48:22.670" v="5" actId="255"/>
        <pc:sldMkLst>
          <pc:docMk/>
          <pc:sldMk cId="2650855434" sldId="300"/>
        </pc:sldMkLst>
      </pc:sldChg>
      <pc:sldChg chg="modNotesTx">
        <pc:chgData name="Chute, Jaclyn" userId="5dea0fbf-6608-406a-a0f6-646be1ed43a2" providerId="ADAL" clId="{C6134E15-A040-4C3B-9D8D-5ED66D56FADE}" dt="2021-07-07T16:48:38.049" v="8" actId="255"/>
        <pc:sldMkLst>
          <pc:docMk/>
          <pc:sldMk cId="1253481529" sldId="302"/>
        </pc:sldMkLst>
      </pc:sldChg>
      <pc:sldChg chg="modNotesTx">
        <pc:chgData name="Chute, Jaclyn" userId="5dea0fbf-6608-406a-a0f6-646be1ed43a2" providerId="ADAL" clId="{C6134E15-A040-4C3B-9D8D-5ED66D56FADE}" dt="2021-07-07T16:48:33.223" v="7" actId="255"/>
        <pc:sldMkLst>
          <pc:docMk/>
          <pc:sldMk cId="1154515427" sldId="303"/>
        </pc:sldMkLst>
      </pc:sldChg>
      <pc:sldChg chg="modNotesTx">
        <pc:chgData name="Chute, Jaclyn" userId="5dea0fbf-6608-406a-a0f6-646be1ed43a2" providerId="ADAL" clId="{C6134E15-A040-4C3B-9D8D-5ED66D56FADE}" dt="2021-07-07T16:49:02.395" v="9" actId="255"/>
        <pc:sldMkLst>
          <pc:docMk/>
          <pc:sldMk cId="3427087589" sldId="310"/>
        </pc:sldMkLst>
      </pc:sldChg>
      <pc:sldChg chg="modNotesTx">
        <pc:chgData name="Chute, Jaclyn" userId="5dea0fbf-6608-406a-a0f6-646be1ed43a2" providerId="ADAL" clId="{C6134E15-A040-4C3B-9D8D-5ED66D56FADE}" dt="2021-07-07T16:47:00.478" v="3" actId="255"/>
        <pc:sldMkLst>
          <pc:docMk/>
          <pc:sldMk cId="1219287869" sldId="333"/>
        </pc:sldMkLst>
      </pc:sldChg>
      <pc:sldChg chg="modNotesTx">
        <pc:chgData name="Chute, Jaclyn" userId="5dea0fbf-6608-406a-a0f6-646be1ed43a2" providerId="ADAL" clId="{C6134E15-A040-4C3B-9D8D-5ED66D56FADE}" dt="2021-07-07T16:49:30.933" v="12" actId="255"/>
        <pc:sldMkLst>
          <pc:docMk/>
          <pc:sldMk cId="726664263" sldId="337"/>
        </pc:sldMkLst>
      </pc:sldChg>
    </pc:docChg>
  </pc:docChgLst>
  <pc:docChgLst>
    <pc:chgData name="Galet, Nicole" userId="S::ngalet@dfc-plc.ca::6e1d3cd5-414e-411a-bf50-ea0468899821" providerId="AD" clId="Web-{BD8C7C3B-814A-EDA9-A0F0-31237939ADBB}"/>
    <pc:docChg chg="modSld">
      <pc:chgData name="Galet, Nicole" userId="S::ngalet@dfc-plc.ca::6e1d3cd5-414e-411a-bf50-ea0468899821" providerId="AD" clId="Web-{BD8C7C3B-814A-EDA9-A0F0-31237939ADBB}" dt="2021-12-02T19:56:10.864" v="1"/>
      <pc:docMkLst>
        <pc:docMk/>
      </pc:docMkLst>
      <pc:sldChg chg="modNotes">
        <pc:chgData name="Galet, Nicole" userId="S::ngalet@dfc-plc.ca::6e1d3cd5-414e-411a-bf50-ea0468899821" providerId="AD" clId="Web-{BD8C7C3B-814A-EDA9-A0F0-31237939ADBB}" dt="2021-12-02T19:56:10.864" v="1"/>
        <pc:sldMkLst>
          <pc:docMk/>
          <pc:sldMk cId="3722999285" sldId="265"/>
        </pc:sldMkLst>
      </pc:sldChg>
    </pc:docChg>
  </pc:docChgLst>
  <pc:docChgLst>
    <pc:chgData name="Chute, Jaclyn" userId="5dea0fbf-6608-406a-a0f6-646be1ed43a2" providerId="ADAL" clId="{9D2E3F8C-C74F-412D-9B80-ABB31083A6EC}"/>
    <pc:docChg chg="undo custSel modSld">
      <pc:chgData name="Chute, Jaclyn" userId="5dea0fbf-6608-406a-a0f6-646be1ed43a2" providerId="ADAL" clId="{9D2E3F8C-C74F-412D-9B80-ABB31083A6EC}" dt="2021-07-13T02:39:01.675" v="991" actId="20577"/>
      <pc:docMkLst>
        <pc:docMk/>
      </pc:docMkLst>
      <pc:sldChg chg="modNotesTx">
        <pc:chgData name="Chute, Jaclyn" userId="5dea0fbf-6608-406a-a0f6-646be1ed43a2" providerId="ADAL" clId="{9D2E3F8C-C74F-412D-9B80-ABB31083A6EC}" dt="2021-07-13T02:36:47.374" v="965" actId="20577"/>
        <pc:sldMkLst>
          <pc:docMk/>
          <pc:sldMk cId="1842967567" sldId="259"/>
        </pc:sldMkLst>
      </pc:sldChg>
      <pc:sldChg chg="modSp mod">
        <pc:chgData name="Chute, Jaclyn" userId="5dea0fbf-6608-406a-a0f6-646be1ed43a2" providerId="ADAL" clId="{9D2E3F8C-C74F-412D-9B80-ABB31083A6EC}" dt="2021-07-09T22:53:40.481" v="285" actId="20577"/>
        <pc:sldMkLst>
          <pc:docMk/>
          <pc:sldMk cId="3189532018" sldId="262"/>
        </pc:sldMkLst>
        <pc:spChg chg="mod">
          <ac:chgData name="Chute, Jaclyn" userId="5dea0fbf-6608-406a-a0f6-646be1ed43a2" providerId="ADAL" clId="{9D2E3F8C-C74F-412D-9B80-ABB31083A6EC}" dt="2021-07-09T22:53:40.481" v="285" actId="20577"/>
          <ac:spMkLst>
            <pc:docMk/>
            <pc:sldMk cId="3189532018" sldId="262"/>
            <ac:spMk id="3" creationId="{8CDD4F37-59FA-434F-A3A6-7680AE0C9F6E}"/>
          </ac:spMkLst>
        </pc:spChg>
      </pc:sldChg>
      <pc:sldChg chg="modNotesTx">
        <pc:chgData name="Chute, Jaclyn" userId="5dea0fbf-6608-406a-a0f6-646be1ed43a2" providerId="ADAL" clId="{9D2E3F8C-C74F-412D-9B80-ABB31083A6EC}" dt="2021-07-13T02:37:09.073" v="966" actId="20577"/>
        <pc:sldMkLst>
          <pc:docMk/>
          <pc:sldMk cId="248355030" sldId="264"/>
        </pc:sldMkLst>
      </pc:sldChg>
      <pc:sldChg chg="modNotesTx">
        <pc:chgData name="Chute, Jaclyn" userId="5dea0fbf-6608-406a-a0f6-646be1ed43a2" providerId="ADAL" clId="{9D2E3F8C-C74F-412D-9B80-ABB31083A6EC}" dt="2021-07-13T02:37:20.924" v="967" actId="20577"/>
        <pc:sldMkLst>
          <pc:docMk/>
          <pc:sldMk cId="1253481529" sldId="302"/>
        </pc:sldMkLst>
      </pc:sldChg>
      <pc:sldChg chg="modNotesTx">
        <pc:chgData name="Chute, Jaclyn" userId="5dea0fbf-6608-406a-a0f6-646be1ed43a2" providerId="ADAL" clId="{9D2E3F8C-C74F-412D-9B80-ABB31083A6EC}" dt="2021-07-13T02:38:53.505" v="989" actId="20577"/>
        <pc:sldMkLst>
          <pc:docMk/>
          <pc:sldMk cId="2948730768" sldId="307"/>
        </pc:sldMkLst>
      </pc:sldChg>
      <pc:sldChg chg="modNotesTx">
        <pc:chgData name="Chute, Jaclyn" userId="5dea0fbf-6608-406a-a0f6-646be1ed43a2" providerId="ADAL" clId="{9D2E3F8C-C74F-412D-9B80-ABB31083A6EC}" dt="2021-07-13T02:38:17.517" v="979" actId="20577"/>
        <pc:sldMkLst>
          <pc:docMk/>
          <pc:sldMk cId="3450826460" sldId="309"/>
        </pc:sldMkLst>
      </pc:sldChg>
      <pc:sldChg chg="modSp mod modNotesTx">
        <pc:chgData name="Chute, Jaclyn" userId="5dea0fbf-6608-406a-a0f6-646be1ed43a2" providerId="ADAL" clId="{9D2E3F8C-C74F-412D-9B80-ABB31083A6EC}" dt="2021-07-13T02:39:01.675" v="991" actId="20577"/>
        <pc:sldMkLst>
          <pc:docMk/>
          <pc:sldMk cId="3427087589" sldId="310"/>
        </pc:sldMkLst>
        <pc:spChg chg="mod">
          <ac:chgData name="Chute, Jaclyn" userId="5dea0fbf-6608-406a-a0f6-646be1ed43a2" providerId="ADAL" clId="{9D2E3F8C-C74F-412D-9B80-ABB31083A6EC}" dt="2021-07-12T22:16:13.225" v="943" actId="403"/>
          <ac:spMkLst>
            <pc:docMk/>
            <pc:sldMk cId="3427087589" sldId="310"/>
            <ac:spMk id="3" creationId="{1D480196-CA87-4358-B7E7-A65DE7A3117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6BD60-1E20-4093-8EC1-0CE3E1063988}" type="datetimeFigureOut">
              <a:rPr lang="en-CA" smtClean="0"/>
              <a:t>2022-01-17</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745A9F-459A-4A2E-AC98-F82562222865}" type="slidenum">
              <a:rPr lang="en-CA" smtClean="0"/>
              <a:t>‹#›</a:t>
            </a:fld>
            <a:endParaRPr lang="en-CA" dirty="0"/>
          </a:p>
        </p:txBody>
      </p:sp>
    </p:spTree>
    <p:extLst>
      <p:ext uri="{BB962C8B-B14F-4D97-AF65-F5344CB8AC3E}">
        <p14:creationId xmlns:p14="http://schemas.microsoft.com/office/powerpoint/2010/main" val="342189963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u="none" strike="noStrike" kern="1200" baseline="0" dirty="0">
                <a:solidFill>
                  <a:schemeClr val="tx1"/>
                </a:solidFill>
                <a:latin typeface="+mn-lt"/>
                <a:ea typeface="+mn-ea"/>
                <a:cs typeface="+mn-cs"/>
              </a:rPr>
              <a:t>Copyright © 2021 Dairy Farmers of Canada</a:t>
            </a:r>
            <a:endParaRPr lang="en-CA" sz="900" b="1" dirty="0"/>
          </a:p>
          <a:p>
            <a:endParaRPr lang="en-CA" sz="900" b="1" dirty="0"/>
          </a:p>
          <a:p>
            <a:r>
              <a:rPr lang="en-CA" sz="900" b="1" dirty="0"/>
              <a:t>Slide Intent: </a:t>
            </a:r>
            <a:r>
              <a:rPr lang="en-CA" sz="900" b="0" dirty="0"/>
              <a:t>Introduce the lesson.</a:t>
            </a:r>
            <a:endParaRPr lang="en-CA" sz="900" b="1" dirty="0"/>
          </a:p>
          <a:p>
            <a:endParaRPr lang="en-CA" sz="900" b="1" dirty="0"/>
          </a:p>
          <a:p>
            <a:r>
              <a:rPr lang="en-CA" sz="900" b="1" i="0" dirty="0"/>
              <a:t>Teacher: </a:t>
            </a:r>
            <a:r>
              <a:rPr lang="en-CA" sz="900" b="0" i="0" dirty="0"/>
              <a:t>Read the slide.</a:t>
            </a:r>
          </a:p>
          <a:p>
            <a:endParaRPr lang="en-CA" sz="900" b="0" i="0" dirty="0"/>
          </a:p>
          <a:p>
            <a:pPr rtl="0" fontAlgn="base"/>
            <a:r>
              <a:rPr lang="en-CA" sz="900" kern="1200" dirty="0">
                <a:solidFill>
                  <a:schemeClr val="tx1"/>
                </a:solidFill>
                <a:effectLst/>
                <a:latin typeface="+mn-lt"/>
                <a:ea typeface="+mn-ea"/>
                <a:cs typeface="+mn-cs"/>
              </a:rPr>
              <a:t>Note: </a:t>
            </a:r>
            <a:r>
              <a:rPr lang="en-CA" sz="900" b="0" i="0" kern="1200" dirty="0">
                <a:solidFill>
                  <a:schemeClr val="tx1"/>
                </a:solidFill>
                <a:effectLst/>
                <a:latin typeface="+mn-lt"/>
                <a:ea typeface="+mn-ea"/>
                <a:cs typeface="+mn-cs"/>
              </a:rPr>
              <a:t>While this module includes discussion about nutrients and the benefits of eating a variety of foods, we encourage neutral food exposure and conversation about all foods to preserve and foster a positive relationship with food. </a:t>
            </a:r>
            <a:r>
              <a:rPr lang="en-CA" sz="900" kern="1200" dirty="0">
                <a:solidFill>
                  <a:schemeClr val="tx1"/>
                </a:solidFill>
                <a:latin typeface="+mn-lt"/>
                <a:ea typeface="+mn-ea"/>
                <a:cs typeface="+mn-cs"/>
              </a:rPr>
              <a:t>Neutral food conversations mean there is no judgement of the food or of the person eating the food. </a:t>
            </a:r>
            <a:r>
              <a:rPr lang="en-CA" sz="900" b="0" i="0" kern="1200" dirty="0">
                <a:solidFill>
                  <a:schemeClr val="tx1"/>
                </a:solidFill>
                <a:effectLst/>
                <a:latin typeface="+mn-lt"/>
                <a:ea typeface="+mn-ea"/>
                <a:cs typeface="+mn-cs"/>
              </a:rPr>
              <a:t>Being mindful of how health messages are delivered and avoiding techniques such as food tracking and food monitoring are recommended to minimize the risk of disordered eating behaviour that is associated with these practices.</a:t>
            </a:r>
            <a:r>
              <a:rPr lang="en-CA" sz="900" b="0" i="0" kern="1200" baseline="30000" dirty="0">
                <a:solidFill>
                  <a:schemeClr val="tx1"/>
                </a:solidFill>
                <a:effectLst/>
                <a:latin typeface="+mn-lt"/>
                <a:ea typeface="+mn-ea"/>
                <a:cs typeface="+mn-cs"/>
              </a:rPr>
              <a:t>1</a:t>
            </a:r>
            <a:r>
              <a:rPr lang="en-CA" sz="900" b="0" i="0" kern="1200" dirty="0">
                <a:solidFill>
                  <a:schemeClr val="tx1"/>
                </a:solidFill>
                <a:effectLst/>
                <a:latin typeface="+mn-lt"/>
                <a:ea typeface="+mn-ea"/>
                <a:cs typeface="+mn-cs"/>
              </a:rPr>
              <a:t>  </a:t>
            </a:r>
          </a:p>
          <a:p>
            <a:pPr rtl="0" fontAlgn="base"/>
            <a:r>
              <a:rPr lang="en-CA" sz="900" b="0" i="0" kern="1200" dirty="0">
                <a:solidFill>
                  <a:schemeClr val="tx1"/>
                </a:solidFill>
                <a:effectLst/>
                <a:latin typeface="+mn-lt"/>
                <a:ea typeface="+mn-ea"/>
                <a:cs typeface="+mn-cs"/>
              </a:rPr>
              <a:t> </a:t>
            </a:r>
          </a:p>
          <a:p>
            <a:pPr rtl="0" fontAlgn="base"/>
            <a:r>
              <a:rPr lang="en-CA" sz="900" b="0" i="0" kern="1200" baseline="30000" dirty="0">
                <a:solidFill>
                  <a:schemeClr val="tx1"/>
                </a:solidFill>
                <a:effectLst/>
                <a:latin typeface="+mn-lt"/>
                <a:ea typeface="+mn-ea"/>
                <a:cs typeface="+mn-cs"/>
              </a:rPr>
              <a:t>1</a:t>
            </a:r>
            <a:r>
              <a:rPr lang="en-CA" sz="900" b="0" i="0" kern="1200" dirty="0">
                <a:solidFill>
                  <a:schemeClr val="tx1"/>
                </a:solidFill>
                <a:effectLst/>
                <a:latin typeface="+mn-lt"/>
                <a:ea typeface="+mn-ea"/>
                <a:cs typeface="+mn-cs"/>
              </a:rPr>
              <a:t>Pinhas et al. Trading health for a healthy weight: the uncharted side of healthy weights initiatives. </a:t>
            </a:r>
            <a:r>
              <a:rPr lang="en-CA" sz="900" b="0" i="1" kern="1200" dirty="0">
                <a:solidFill>
                  <a:schemeClr val="tx1"/>
                </a:solidFill>
                <a:effectLst/>
                <a:latin typeface="+mn-lt"/>
                <a:ea typeface="+mn-ea"/>
                <a:cs typeface="+mn-cs"/>
              </a:rPr>
              <a:t>Eat Disord </a:t>
            </a:r>
            <a:r>
              <a:rPr lang="en-CA" sz="900" b="0" i="0" kern="1200" dirty="0">
                <a:solidFill>
                  <a:schemeClr val="tx1"/>
                </a:solidFill>
                <a:effectLst/>
                <a:latin typeface="+mn-lt"/>
                <a:ea typeface="+mn-ea"/>
                <a:cs typeface="+mn-cs"/>
              </a:rPr>
              <a:t>2013;21:109-116. </a:t>
            </a:r>
          </a:p>
          <a:p>
            <a:endParaRPr lang="en-CA" b="1" i="0" dirty="0"/>
          </a:p>
          <a:p>
            <a:r>
              <a:rPr lang="en-CA" b="1"/>
              <a:t>This slide deck contains embedded videos. To play videos directly from the slides, click “enable editing” and then click “enable content” on the top bar. Alternatively, you can use the Vimeo links in the notes section of the relevant slides to access the videos.</a:t>
            </a:r>
            <a:r>
              <a:rPr lang="en-CA"/>
              <a:t> </a:t>
            </a:r>
          </a:p>
        </p:txBody>
      </p:sp>
      <p:sp>
        <p:nvSpPr>
          <p:cNvPr id="4" name="Slide Number Placeholder 3"/>
          <p:cNvSpPr>
            <a:spLocks noGrp="1"/>
          </p:cNvSpPr>
          <p:nvPr>
            <p:ph type="sldNum" sz="quarter" idx="5"/>
          </p:nvPr>
        </p:nvSpPr>
        <p:spPr/>
        <p:txBody>
          <a:bodyPr/>
          <a:lstStyle/>
          <a:p>
            <a:fld id="{A7DC23E1-D126-4970-B914-8923FD8A03F9}" type="slidenum">
              <a:rPr lang="en-CA" smtClean="0"/>
              <a:t>1</a:t>
            </a:fld>
            <a:endParaRPr lang="en-CA" dirty="0"/>
          </a:p>
        </p:txBody>
      </p:sp>
    </p:spTree>
    <p:extLst>
      <p:ext uri="{BB962C8B-B14F-4D97-AF65-F5344CB8AC3E}">
        <p14:creationId xmlns:p14="http://schemas.microsoft.com/office/powerpoint/2010/main" val="160688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Provide in-depth information if students have questions.</a:t>
            </a:r>
          </a:p>
          <a:p>
            <a:endParaRPr lang="en-CA" b="0" dirty="0"/>
          </a:p>
          <a:p>
            <a:r>
              <a:rPr lang="en-CA" b="1" dirty="0"/>
              <a:t>Teacher: </a:t>
            </a:r>
            <a:r>
              <a:rPr lang="en-CA" b="0" dirty="0"/>
              <a:t>Read the slide content for nutrients students are interested in.</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10</a:t>
            </a:fld>
            <a:endParaRPr lang="en-CA" dirty="0"/>
          </a:p>
        </p:txBody>
      </p:sp>
    </p:spTree>
    <p:extLst>
      <p:ext uri="{BB962C8B-B14F-4D97-AF65-F5344CB8AC3E}">
        <p14:creationId xmlns:p14="http://schemas.microsoft.com/office/powerpoint/2010/main" val="346700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Provide in-depth information if students have questions.</a:t>
            </a:r>
          </a:p>
          <a:p>
            <a:endParaRPr lang="en-CA" b="0" dirty="0"/>
          </a:p>
          <a:p>
            <a:r>
              <a:rPr lang="en-CA" b="1" dirty="0"/>
              <a:t>Teacher: </a:t>
            </a:r>
            <a:r>
              <a:rPr lang="en-CA" b="0" dirty="0"/>
              <a:t>Read the slide content for nutrients students are interested in.</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11</a:t>
            </a:fld>
            <a:endParaRPr lang="en-CA" dirty="0"/>
          </a:p>
        </p:txBody>
      </p:sp>
    </p:spTree>
    <p:extLst>
      <p:ext uri="{BB962C8B-B14F-4D97-AF65-F5344CB8AC3E}">
        <p14:creationId xmlns:p14="http://schemas.microsoft.com/office/powerpoint/2010/main" val="940283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Provide in-depth information if students have questions.</a:t>
            </a:r>
          </a:p>
          <a:p>
            <a:endParaRPr lang="en-CA" b="0" dirty="0"/>
          </a:p>
          <a:p>
            <a:r>
              <a:rPr lang="en-CA" b="1" dirty="0"/>
              <a:t>Teacher: </a:t>
            </a:r>
            <a:r>
              <a:rPr lang="en-CA" b="0" dirty="0"/>
              <a:t>Read the slide content for nutrients students are interested in.</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12</a:t>
            </a:fld>
            <a:endParaRPr lang="en-CA" dirty="0"/>
          </a:p>
        </p:txBody>
      </p:sp>
    </p:spTree>
    <p:extLst>
      <p:ext uri="{BB962C8B-B14F-4D97-AF65-F5344CB8AC3E}">
        <p14:creationId xmlns:p14="http://schemas.microsoft.com/office/powerpoint/2010/main" val="1793316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dirty="0"/>
              <a:t>Slide Intent: </a:t>
            </a:r>
            <a:r>
              <a:rPr lang="en-CA" sz="900" b="0" dirty="0"/>
              <a:t>Priming for the activity.</a:t>
            </a:r>
          </a:p>
          <a:p>
            <a:endParaRPr lang="en-CA" sz="900" b="0" dirty="0"/>
          </a:p>
          <a:p>
            <a:r>
              <a:rPr lang="en-CA" sz="900" b="1" dirty="0"/>
              <a:t>Teacher: </a:t>
            </a:r>
            <a:r>
              <a:rPr lang="en-CA" sz="900" b="0" dirty="0"/>
              <a:t>Read the slide. </a:t>
            </a:r>
            <a:endParaRPr lang="en-CA" sz="900" b="1" dirty="0"/>
          </a:p>
          <a:p>
            <a:pPr lvl="0"/>
            <a:endParaRPr lang="en-CA" sz="900" kern="1200" dirty="0">
              <a:solidFill>
                <a:schemeClr val="tx1"/>
              </a:solidFill>
              <a:effectLst/>
              <a:latin typeface="+mn-lt"/>
              <a:ea typeface="+mn-ea"/>
              <a:cs typeface="+mn-cs"/>
            </a:endParaRPr>
          </a:p>
          <a:p>
            <a:r>
              <a:rPr lang="en-CA" sz="900" dirty="0"/>
              <a:t>Note: As previously noted, rigid eating and food tracking and monitoring are not recommended. </a:t>
            </a:r>
          </a:p>
          <a:p>
            <a:endParaRPr lang="en-CA" sz="900" dirty="0"/>
          </a:p>
          <a:p>
            <a:r>
              <a:rPr lang="en-CA" sz="900" dirty="0"/>
              <a:t>Vegetarian eating patterns: “</a:t>
            </a:r>
            <a:r>
              <a:rPr lang="en-CA" sz="900" b="0" i="0" kern="1200" dirty="0">
                <a:solidFill>
                  <a:schemeClr val="tx1"/>
                </a:solidFill>
                <a:effectLst/>
                <a:latin typeface="+mn-lt"/>
                <a:ea typeface="+mn-ea"/>
                <a:cs typeface="+mn-cs"/>
              </a:rPr>
              <a:t>It is the position of Dietitians of Canada and the American Dietetic Association that </a:t>
            </a:r>
            <a:r>
              <a:rPr lang="en-CA" sz="900" b="1" i="0" kern="1200" dirty="0">
                <a:solidFill>
                  <a:schemeClr val="tx1"/>
                </a:solidFill>
                <a:effectLst/>
                <a:latin typeface="+mn-lt"/>
                <a:ea typeface="+mn-ea"/>
                <a:cs typeface="+mn-cs"/>
              </a:rPr>
              <a:t>appropriately planned vegetarian diets are healthful</a:t>
            </a:r>
            <a:r>
              <a:rPr lang="en-CA" sz="900" b="1" i="0" kern="1200" baseline="0" dirty="0">
                <a:solidFill>
                  <a:schemeClr val="tx1"/>
                </a:solidFill>
                <a:effectLst/>
                <a:latin typeface="+mn-lt"/>
                <a:ea typeface="+mn-ea"/>
                <a:cs typeface="+mn-cs"/>
              </a:rPr>
              <a:t> and</a:t>
            </a:r>
            <a:r>
              <a:rPr lang="en-CA" sz="900" b="1" i="0" kern="1200" dirty="0">
                <a:solidFill>
                  <a:schemeClr val="tx1"/>
                </a:solidFill>
                <a:effectLst/>
                <a:latin typeface="+mn-lt"/>
                <a:ea typeface="+mn-ea"/>
                <a:cs typeface="+mn-cs"/>
              </a:rPr>
              <a:t> nutritionally adequate</a:t>
            </a:r>
            <a:r>
              <a:rPr lang="en-CA" sz="900" b="0" i="0" kern="1200" dirty="0">
                <a:solidFill>
                  <a:schemeClr val="tx1"/>
                </a:solidFill>
                <a:effectLst/>
                <a:latin typeface="+mn-lt"/>
                <a:ea typeface="+mn-ea"/>
                <a:cs typeface="+mn-cs"/>
              </a:rPr>
              <a:t>, and provide health benefits in the prevention and treatment of certain diseases…All vegetarians, especially individuals who don’t eat any animal products, </a:t>
            </a:r>
            <a:r>
              <a:rPr lang="en-CA" sz="900" b="1" i="0" kern="1200" dirty="0">
                <a:solidFill>
                  <a:schemeClr val="tx1"/>
                </a:solidFill>
                <a:effectLst/>
                <a:latin typeface="+mn-lt"/>
                <a:ea typeface="+mn-ea"/>
                <a:cs typeface="+mn-cs"/>
              </a:rPr>
              <a:t>need to be sure they get enough iron, calcium, vitamin D, vitamin B</a:t>
            </a:r>
            <a:r>
              <a:rPr lang="en-CA" sz="900" b="1" i="0" kern="1200" baseline="-25000" dirty="0">
                <a:solidFill>
                  <a:schemeClr val="tx1"/>
                </a:solidFill>
                <a:effectLst/>
                <a:latin typeface="+mn-lt"/>
                <a:ea typeface="+mn-ea"/>
                <a:cs typeface="+mn-cs"/>
              </a:rPr>
              <a:t>12</a:t>
            </a:r>
            <a:r>
              <a:rPr lang="en-CA" sz="900" b="1" i="0" kern="1200" dirty="0">
                <a:solidFill>
                  <a:schemeClr val="tx1"/>
                </a:solidFill>
                <a:effectLst/>
                <a:latin typeface="+mn-lt"/>
                <a:ea typeface="+mn-ea"/>
                <a:cs typeface="+mn-cs"/>
              </a:rPr>
              <a:t>, and zinc</a:t>
            </a:r>
            <a:r>
              <a:rPr lang="en-CA" sz="900" b="0" i="0" kern="1200" dirty="0">
                <a:solidFill>
                  <a:schemeClr val="tx1"/>
                </a:solidFill>
                <a:effectLst/>
                <a:latin typeface="+mn-lt"/>
                <a:ea typeface="+mn-ea"/>
                <a:cs typeface="+mn-cs"/>
              </a:rPr>
              <a:t>. Protein needs can easily be satisfied by eating a variety of beans, peas, lentils, soy products, nuts, and seeds, as well as milk products and eggs.” </a:t>
            </a:r>
          </a:p>
          <a:p>
            <a:endParaRPr lang="en-CA" sz="900" b="0" i="0" kern="1200" dirty="0">
              <a:solidFill>
                <a:schemeClr val="tx1"/>
              </a:solidFill>
              <a:effectLst/>
              <a:latin typeface="+mn-lt"/>
              <a:ea typeface="+mn-ea"/>
              <a:cs typeface="+mn-cs"/>
            </a:endParaRPr>
          </a:p>
          <a:p>
            <a:r>
              <a:rPr lang="en-CA" sz="900" b="0" i="0" kern="1200" dirty="0">
                <a:solidFill>
                  <a:schemeClr val="tx1"/>
                </a:solidFill>
                <a:effectLst/>
                <a:latin typeface="+mn-lt"/>
                <a:ea typeface="+mn-ea"/>
                <a:cs typeface="+mn-cs"/>
              </a:rPr>
              <a:t>Source: Dietitians of Canada. 2019. Meal planning for the vegetarian teen. UnlockFood.ca. https://www.unlockfood.ca/en/Articles/Adolescents-teenagers/Meal-planning-for-the-vegetarian-teen.aspx. Accessed Oct. 7, 2020.  </a:t>
            </a:r>
          </a:p>
          <a:p>
            <a:r>
              <a:rPr lang="en-CA" dirty="0"/>
              <a:t> </a:t>
            </a:r>
          </a:p>
        </p:txBody>
      </p:sp>
      <p:sp>
        <p:nvSpPr>
          <p:cNvPr id="4" name="Slide Number Placeholder 3"/>
          <p:cNvSpPr>
            <a:spLocks noGrp="1"/>
          </p:cNvSpPr>
          <p:nvPr>
            <p:ph type="sldNum" sz="quarter" idx="5"/>
          </p:nvPr>
        </p:nvSpPr>
        <p:spPr/>
        <p:txBody>
          <a:bodyPr/>
          <a:lstStyle/>
          <a:p>
            <a:fld id="{B4745A9F-459A-4A2E-AC98-F82562222865}" type="slidenum">
              <a:rPr lang="en-CA" smtClean="0"/>
              <a:t>13</a:t>
            </a:fld>
            <a:endParaRPr lang="en-CA" dirty="0"/>
          </a:p>
        </p:txBody>
      </p:sp>
    </p:spTree>
    <p:extLst>
      <p:ext uri="{BB962C8B-B14F-4D97-AF65-F5344CB8AC3E}">
        <p14:creationId xmlns:p14="http://schemas.microsoft.com/office/powerpoint/2010/main" val="2560802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Priming for the activity/background information.</a:t>
            </a:r>
          </a:p>
          <a:p>
            <a:endParaRPr lang="en-CA" b="0" dirty="0"/>
          </a:p>
          <a:p>
            <a:r>
              <a:rPr lang="en-CA" b="1" dirty="0"/>
              <a:t>Teacher: </a:t>
            </a:r>
            <a:r>
              <a:rPr lang="en-CA" b="0" dirty="0"/>
              <a:t>Read the slide.</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14</a:t>
            </a:fld>
            <a:endParaRPr lang="en-CA" dirty="0"/>
          </a:p>
        </p:txBody>
      </p:sp>
    </p:spTree>
    <p:extLst>
      <p:ext uri="{BB962C8B-B14F-4D97-AF65-F5344CB8AC3E}">
        <p14:creationId xmlns:p14="http://schemas.microsoft.com/office/powerpoint/2010/main" val="2763489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Priming for the activity/background information.</a:t>
            </a:r>
          </a:p>
          <a:p>
            <a:endParaRPr lang="en-CA" b="0" dirty="0"/>
          </a:p>
          <a:p>
            <a:r>
              <a:rPr lang="en-CA" b="1" dirty="0"/>
              <a:t>Teacher: </a:t>
            </a:r>
            <a:r>
              <a:rPr lang="en-CA" b="0" dirty="0"/>
              <a:t>Read the slide.</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15</a:t>
            </a:fld>
            <a:endParaRPr lang="en-CA" dirty="0"/>
          </a:p>
        </p:txBody>
      </p:sp>
    </p:spTree>
    <p:extLst>
      <p:ext uri="{BB962C8B-B14F-4D97-AF65-F5344CB8AC3E}">
        <p14:creationId xmlns:p14="http://schemas.microsoft.com/office/powerpoint/2010/main" val="1698365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dirty="0"/>
              <a:t>Slide Intent: </a:t>
            </a:r>
            <a:r>
              <a:rPr lang="en-CA" sz="900" b="0" dirty="0"/>
              <a:t>Introduce the activity.</a:t>
            </a:r>
          </a:p>
          <a:p>
            <a:endParaRPr lang="en-CA" sz="900" b="0" dirty="0"/>
          </a:p>
          <a:p>
            <a:r>
              <a:rPr lang="en-CA" sz="900" b="1" dirty="0"/>
              <a:t>Teacher: </a:t>
            </a:r>
            <a:r>
              <a:rPr lang="en-CA" sz="900" b="0" dirty="0"/>
              <a:t>Today you are going to </a:t>
            </a:r>
            <a:r>
              <a:rPr lang="en-CA" sz="900" b="0" i="0" kern="1200" dirty="0">
                <a:solidFill>
                  <a:schemeClr val="tx1"/>
                </a:solidFill>
                <a:effectLst/>
                <a:latin typeface="+mn-lt"/>
                <a:ea typeface="+mn-ea"/>
                <a:cs typeface="+mn-cs"/>
              </a:rPr>
              <a:t>explore how choosing a variety of vegetables and fruits, whole grain foods, and protein foods helps your body get the nutrients it needs. Read the slide. Activity sheets are included in the Student Workbook.</a:t>
            </a:r>
            <a:endParaRPr lang="en-CA" sz="900" kern="1200" dirty="0">
              <a:solidFill>
                <a:schemeClr val="tx1"/>
              </a:solidFill>
              <a:effectLst/>
              <a:latin typeface="+mn-lt"/>
              <a:ea typeface="+mn-ea"/>
              <a:cs typeface="+mn-cs"/>
            </a:endParaRPr>
          </a:p>
          <a:p>
            <a:r>
              <a:rPr lang="en-CA" sz="900" kern="1200" dirty="0">
                <a:solidFill>
                  <a:schemeClr val="tx1"/>
                </a:solidFill>
                <a:effectLst/>
                <a:latin typeface="+mn-lt"/>
                <a:ea typeface="+mn-ea"/>
                <a:cs typeface="+mn-cs"/>
              </a:rPr>
              <a:t> </a:t>
            </a:r>
          </a:p>
          <a:p>
            <a:r>
              <a:rPr lang="en-CA" sz="900" kern="1200" dirty="0">
                <a:solidFill>
                  <a:schemeClr val="tx1"/>
                </a:solidFill>
                <a:effectLst/>
                <a:latin typeface="+mn-lt"/>
                <a:ea typeface="+mn-ea"/>
                <a:cs typeface="+mn-cs"/>
              </a:rPr>
              <a:t>Note: This activity can be adapted so that each student reviews all nutrient graphs. To do this, make two additional copies of the </a:t>
            </a:r>
            <a:r>
              <a:rPr lang="en-CA" sz="900" i="0" kern="1200" dirty="0">
                <a:solidFill>
                  <a:schemeClr val="tx1"/>
                </a:solidFill>
                <a:effectLst/>
                <a:latin typeface="+mn-lt"/>
                <a:ea typeface="+mn-ea"/>
                <a:cs typeface="+mn-cs"/>
              </a:rPr>
              <a:t>Food Profiles </a:t>
            </a:r>
            <a:r>
              <a:rPr lang="en-CA" sz="900" kern="1200" dirty="0">
                <a:solidFill>
                  <a:schemeClr val="tx1"/>
                </a:solidFill>
                <a:effectLst/>
                <a:latin typeface="+mn-lt"/>
                <a:ea typeface="+mn-ea"/>
                <a:cs typeface="+mn-cs"/>
              </a:rPr>
              <a:t>worksheet in the Student Workbook for each student. Then, rotate the three sets of graphs among the groups or show the hidden slides that are next.</a:t>
            </a:r>
          </a:p>
          <a:p>
            <a:pPr lvl="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745A9F-459A-4A2E-AC98-F82562222865}" type="slidenum">
              <a:rPr lang="en-CA" smtClean="0"/>
              <a:t>16</a:t>
            </a:fld>
            <a:endParaRPr lang="en-CA" dirty="0"/>
          </a:p>
        </p:txBody>
      </p:sp>
    </p:spTree>
    <p:extLst>
      <p:ext uri="{BB962C8B-B14F-4D97-AF65-F5344CB8AC3E}">
        <p14:creationId xmlns:p14="http://schemas.microsoft.com/office/powerpoint/2010/main" val="172143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dirty="0"/>
              <a:t>Slide Intent: </a:t>
            </a:r>
            <a:r>
              <a:rPr lang="en-CA" sz="900" b="0" dirty="0"/>
              <a:t>Introduce the activity.</a:t>
            </a:r>
          </a:p>
          <a:p>
            <a:endParaRPr lang="en-CA" sz="900" b="0" dirty="0"/>
          </a:p>
          <a:p>
            <a:r>
              <a:rPr lang="en-CA" sz="900" b="1" dirty="0"/>
              <a:t>Teacher: </a:t>
            </a:r>
            <a:r>
              <a:rPr lang="en-CA" sz="900" b="0" dirty="0"/>
              <a:t>Today you are going to </a:t>
            </a:r>
            <a:r>
              <a:rPr lang="en-CA" sz="900" b="0" i="0" kern="1200" dirty="0">
                <a:solidFill>
                  <a:schemeClr val="tx1"/>
                </a:solidFill>
                <a:effectLst/>
                <a:latin typeface="+mn-lt"/>
                <a:ea typeface="+mn-ea"/>
                <a:cs typeface="+mn-cs"/>
              </a:rPr>
              <a:t>explore how choosing a variety of vegetables and fruits, whole grain foods, and protein foods helps your body get the nutrients it needs. Read the slide.</a:t>
            </a:r>
            <a:endParaRPr lang="en-CA" sz="900" kern="1200" dirty="0">
              <a:solidFill>
                <a:schemeClr val="tx1"/>
              </a:solidFill>
              <a:effectLst/>
              <a:latin typeface="+mn-lt"/>
              <a:ea typeface="+mn-ea"/>
              <a:cs typeface="+mn-cs"/>
            </a:endParaRPr>
          </a:p>
          <a:p>
            <a:r>
              <a:rPr lang="en-CA" sz="900" kern="1200" dirty="0">
                <a:solidFill>
                  <a:schemeClr val="tx1"/>
                </a:solidFill>
                <a:effectLst/>
                <a:latin typeface="+mn-lt"/>
                <a:ea typeface="+mn-ea"/>
                <a:cs typeface="+mn-cs"/>
              </a:rPr>
              <a:t> </a:t>
            </a:r>
          </a:p>
          <a:p>
            <a:r>
              <a:rPr lang="en-CA" sz="900" kern="1200" dirty="0">
                <a:solidFill>
                  <a:schemeClr val="tx1"/>
                </a:solidFill>
                <a:effectLst/>
                <a:latin typeface="+mn-lt"/>
                <a:ea typeface="+mn-ea"/>
                <a:cs typeface="+mn-cs"/>
              </a:rPr>
              <a:t>Note: This activity can be adapted so that each student reviews all nutrient graphs. To do this, make two additional copies of the </a:t>
            </a:r>
            <a:r>
              <a:rPr lang="en-CA" sz="900" i="0" kern="1200" dirty="0">
                <a:solidFill>
                  <a:schemeClr val="tx1"/>
                </a:solidFill>
                <a:effectLst/>
                <a:latin typeface="+mn-lt"/>
                <a:ea typeface="+mn-ea"/>
                <a:cs typeface="+mn-cs"/>
              </a:rPr>
              <a:t>Food Profile </a:t>
            </a:r>
            <a:r>
              <a:rPr lang="en-CA" sz="900" kern="1200" dirty="0">
                <a:solidFill>
                  <a:schemeClr val="tx1"/>
                </a:solidFill>
                <a:effectLst/>
                <a:latin typeface="+mn-lt"/>
                <a:ea typeface="+mn-ea"/>
                <a:cs typeface="+mn-cs"/>
              </a:rPr>
              <a:t>worksheet in the Student Workbook for each student. Then, rotate the three sets of graphs among the groups or show the hidden slides that are next.</a:t>
            </a:r>
          </a:p>
          <a:p>
            <a:pPr lvl="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745A9F-459A-4A2E-AC98-F82562222865}" type="slidenum">
              <a:rPr lang="en-CA" smtClean="0"/>
              <a:t>17</a:t>
            </a:fld>
            <a:endParaRPr lang="en-CA" dirty="0"/>
          </a:p>
        </p:txBody>
      </p:sp>
    </p:spTree>
    <p:extLst>
      <p:ext uri="{BB962C8B-B14F-4D97-AF65-F5344CB8AC3E}">
        <p14:creationId xmlns:p14="http://schemas.microsoft.com/office/powerpoint/2010/main" val="3737334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18</a:t>
            </a:fld>
            <a:endParaRPr lang="en-CA" dirty="0"/>
          </a:p>
        </p:txBody>
      </p:sp>
    </p:spTree>
    <p:extLst>
      <p:ext uri="{BB962C8B-B14F-4D97-AF65-F5344CB8AC3E}">
        <p14:creationId xmlns:p14="http://schemas.microsoft.com/office/powerpoint/2010/main" val="3217836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19</a:t>
            </a:fld>
            <a:endParaRPr lang="en-CA" dirty="0"/>
          </a:p>
        </p:txBody>
      </p:sp>
    </p:spTree>
    <p:extLst>
      <p:ext uri="{BB962C8B-B14F-4D97-AF65-F5344CB8AC3E}">
        <p14:creationId xmlns:p14="http://schemas.microsoft.com/office/powerpoint/2010/main" val="353220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Review the CTF challenge for the DIY Meals and Snacks module.</a:t>
            </a:r>
          </a:p>
          <a:p>
            <a:endParaRPr lang="en-CA" b="0" dirty="0"/>
          </a:p>
          <a:p>
            <a:r>
              <a:rPr lang="en-CA" b="1" dirty="0"/>
              <a:t>Teacher: </a:t>
            </a:r>
            <a:r>
              <a:rPr lang="en-CA" b="0" dirty="0"/>
              <a:t>Read the slide</a:t>
            </a:r>
          </a:p>
          <a:p>
            <a:endParaRPr lang="en-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Visit https://food-guide.canada.ca/en/ for more information on </a:t>
            </a:r>
            <a:r>
              <a:rPr lang="en-CA" b="0" i="1" dirty="0"/>
              <a:t>Canada’s Food Guide</a:t>
            </a:r>
            <a:r>
              <a:rPr lang="en-CA" b="0" dirty="0"/>
              <a:t>.</a:t>
            </a:r>
            <a:endParaRPr lang="en-CA" b="1" dirty="0"/>
          </a:p>
          <a:p>
            <a:endParaRPr lang="en-CA" b="1" dirty="0"/>
          </a:p>
        </p:txBody>
      </p:sp>
      <p:sp>
        <p:nvSpPr>
          <p:cNvPr id="4" name="Slide Number Placeholder 3"/>
          <p:cNvSpPr>
            <a:spLocks noGrp="1"/>
          </p:cNvSpPr>
          <p:nvPr>
            <p:ph type="sldNum" sz="quarter" idx="5"/>
          </p:nvPr>
        </p:nvSpPr>
        <p:spPr/>
        <p:txBody>
          <a:bodyPr/>
          <a:lstStyle/>
          <a:p>
            <a:fld id="{B4745A9F-459A-4A2E-AC98-F82562222865}" type="slidenum">
              <a:rPr lang="en-CA" smtClean="0"/>
              <a:t>2</a:t>
            </a:fld>
            <a:endParaRPr lang="en-CA" dirty="0"/>
          </a:p>
        </p:txBody>
      </p:sp>
    </p:spTree>
    <p:extLst>
      <p:ext uri="{BB962C8B-B14F-4D97-AF65-F5344CB8AC3E}">
        <p14:creationId xmlns:p14="http://schemas.microsoft.com/office/powerpoint/2010/main" val="2259334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20</a:t>
            </a:fld>
            <a:endParaRPr lang="en-CA" dirty="0"/>
          </a:p>
        </p:txBody>
      </p:sp>
    </p:spTree>
    <p:extLst>
      <p:ext uri="{BB962C8B-B14F-4D97-AF65-F5344CB8AC3E}">
        <p14:creationId xmlns:p14="http://schemas.microsoft.com/office/powerpoint/2010/main" val="183274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b="0" dirty="0"/>
          </a:p>
          <a:p>
            <a:r>
              <a:rPr lang="en-CA" sz="900" kern="1200" dirty="0">
                <a:solidFill>
                  <a:schemeClr val="tx1"/>
                </a:solidFill>
                <a:effectLst/>
                <a:latin typeface="+mn-lt"/>
                <a:ea typeface="+mn-ea"/>
                <a:cs typeface="+mn-cs"/>
              </a:rPr>
              <a:t>Note: Students are not expected to work with percentages over 100%. If they have questions, you can share the following. In this example, 125 mL of carrots provides 113% DV for vitamin A. Eating this many carrots would meet your body’s needs for vitamin A on that day. Your body decides what to do with extra nutrients by either passing them out of the body (e.g., when you urinate) or storing them in your body. Generally speaking, you do not need to worry about getting too much of a single nutrient from food when you choose a variety of foods throughout the day. Getting too much of a single nutrient may be more of a concern if you take vitamin and/or mineral supplements.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21</a:t>
            </a:fld>
            <a:endParaRPr lang="en-CA" dirty="0"/>
          </a:p>
        </p:txBody>
      </p:sp>
    </p:spTree>
    <p:extLst>
      <p:ext uri="{BB962C8B-B14F-4D97-AF65-F5344CB8AC3E}">
        <p14:creationId xmlns:p14="http://schemas.microsoft.com/office/powerpoint/2010/main" val="100862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22</a:t>
            </a:fld>
            <a:endParaRPr lang="en-CA" dirty="0"/>
          </a:p>
        </p:txBody>
      </p:sp>
    </p:spTree>
    <p:extLst>
      <p:ext uri="{BB962C8B-B14F-4D97-AF65-F5344CB8AC3E}">
        <p14:creationId xmlns:p14="http://schemas.microsoft.com/office/powerpoint/2010/main" val="3589487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23</a:t>
            </a:fld>
            <a:endParaRPr lang="en-CA" dirty="0"/>
          </a:p>
        </p:txBody>
      </p:sp>
    </p:spTree>
    <p:extLst>
      <p:ext uri="{BB962C8B-B14F-4D97-AF65-F5344CB8AC3E}">
        <p14:creationId xmlns:p14="http://schemas.microsoft.com/office/powerpoint/2010/main" val="928991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24</a:t>
            </a:fld>
            <a:endParaRPr lang="en-CA" dirty="0"/>
          </a:p>
        </p:txBody>
      </p:sp>
    </p:spTree>
    <p:extLst>
      <p:ext uri="{BB962C8B-B14F-4D97-AF65-F5344CB8AC3E}">
        <p14:creationId xmlns:p14="http://schemas.microsoft.com/office/powerpoint/2010/main" val="69248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25</a:t>
            </a:fld>
            <a:endParaRPr lang="en-CA" dirty="0"/>
          </a:p>
        </p:txBody>
      </p:sp>
    </p:spTree>
    <p:extLst>
      <p:ext uri="{BB962C8B-B14F-4D97-AF65-F5344CB8AC3E}">
        <p14:creationId xmlns:p14="http://schemas.microsoft.com/office/powerpoint/2010/main" val="102022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26</a:t>
            </a:fld>
            <a:endParaRPr lang="en-CA" dirty="0"/>
          </a:p>
        </p:txBody>
      </p:sp>
    </p:spTree>
    <p:extLst>
      <p:ext uri="{BB962C8B-B14F-4D97-AF65-F5344CB8AC3E}">
        <p14:creationId xmlns:p14="http://schemas.microsoft.com/office/powerpoint/2010/main" val="794766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27</a:t>
            </a:fld>
            <a:endParaRPr lang="en-CA" dirty="0"/>
          </a:p>
        </p:txBody>
      </p:sp>
    </p:spTree>
    <p:extLst>
      <p:ext uri="{BB962C8B-B14F-4D97-AF65-F5344CB8AC3E}">
        <p14:creationId xmlns:p14="http://schemas.microsoft.com/office/powerpoint/2010/main" val="3970764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28</a:t>
            </a:fld>
            <a:endParaRPr lang="en-CA" dirty="0"/>
          </a:p>
        </p:txBody>
      </p:sp>
    </p:spTree>
    <p:extLst>
      <p:ext uri="{BB962C8B-B14F-4D97-AF65-F5344CB8AC3E}">
        <p14:creationId xmlns:p14="http://schemas.microsoft.com/office/powerpoint/2010/main" val="3047167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29</a:t>
            </a:fld>
            <a:endParaRPr lang="en-CA" dirty="0"/>
          </a:p>
        </p:txBody>
      </p:sp>
    </p:spTree>
    <p:extLst>
      <p:ext uri="{BB962C8B-B14F-4D97-AF65-F5344CB8AC3E}">
        <p14:creationId xmlns:p14="http://schemas.microsoft.com/office/powerpoint/2010/main" val="317255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Highlight the application of </a:t>
            </a:r>
            <a:r>
              <a:rPr lang="en-CA" b="0" i="1" dirty="0"/>
              <a:t>Canada’s Food Guide</a:t>
            </a:r>
            <a:r>
              <a:rPr lang="en-CA" b="0" i="0" dirty="0"/>
              <a:t>.</a:t>
            </a:r>
          </a:p>
          <a:p>
            <a:endParaRPr lang="en-CA" b="0" i="0" dirty="0"/>
          </a:p>
          <a:p>
            <a:r>
              <a:rPr lang="en-CA" b="1" i="0" dirty="0"/>
              <a:t>Teacher: </a:t>
            </a:r>
            <a:r>
              <a:rPr lang="en-CA" b="0" i="0" dirty="0"/>
              <a:t>Here is another example of how to use </a:t>
            </a:r>
            <a:r>
              <a:rPr lang="en-CA" b="0" i="1" dirty="0"/>
              <a:t>Canada’s Food Guide </a:t>
            </a:r>
            <a:r>
              <a:rPr lang="en-CA" b="0" i="0" dirty="0"/>
              <a:t>to create a meal. </a:t>
            </a:r>
          </a:p>
          <a:p>
            <a:endParaRPr lang="en-CA" b="0" i="0" dirty="0"/>
          </a:p>
          <a:p>
            <a:r>
              <a:rPr lang="en-CA" b="0" i="0" dirty="0"/>
              <a:t>Note: The final foods shown are vegetarian chili with cheese, pita wedges, and yogurt with fruit. </a:t>
            </a:r>
          </a:p>
          <a:p>
            <a:endParaRPr lang="en-CA" b="0" i="0" dirty="0"/>
          </a:p>
          <a:p>
            <a:r>
              <a:rPr lang="en-CA" b="0" i="0" dirty="0"/>
              <a:t>If embedded video does not play, use the following Vimeo link to access the video: https://vimeo.com/465806311/18f329cd40</a:t>
            </a:r>
          </a:p>
          <a:p>
            <a:endParaRPr lang="en-CA" b="1" dirty="0"/>
          </a:p>
        </p:txBody>
      </p:sp>
      <p:sp>
        <p:nvSpPr>
          <p:cNvPr id="4" name="Slide Number Placeholder 3"/>
          <p:cNvSpPr>
            <a:spLocks noGrp="1"/>
          </p:cNvSpPr>
          <p:nvPr>
            <p:ph type="sldNum" sz="quarter" idx="5"/>
          </p:nvPr>
        </p:nvSpPr>
        <p:spPr/>
        <p:txBody>
          <a:bodyPr/>
          <a:lstStyle/>
          <a:p>
            <a:fld id="{B4745A9F-459A-4A2E-AC98-F82562222865}" type="slidenum">
              <a:rPr lang="en-CA" smtClean="0"/>
              <a:t>3</a:t>
            </a:fld>
            <a:endParaRPr lang="en-CA" dirty="0"/>
          </a:p>
        </p:txBody>
      </p:sp>
    </p:spTree>
    <p:extLst>
      <p:ext uri="{BB962C8B-B14F-4D97-AF65-F5344CB8AC3E}">
        <p14:creationId xmlns:p14="http://schemas.microsoft.com/office/powerpoint/2010/main" val="1139897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30</a:t>
            </a:fld>
            <a:endParaRPr lang="en-CA" dirty="0"/>
          </a:p>
        </p:txBody>
      </p:sp>
    </p:spTree>
    <p:extLst>
      <p:ext uri="{BB962C8B-B14F-4D97-AF65-F5344CB8AC3E}">
        <p14:creationId xmlns:p14="http://schemas.microsoft.com/office/powerpoint/2010/main" val="2888824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31</a:t>
            </a:fld>
            <a:endParaRPr lang="en-CA" dirty="0"/>
          </a:p>
        </p:txBody>
      </p:sp>
    </p:spTree>
    <p:extLst>
      <p:ext uri="{BB962C8B-B14F-4D97-AF65-F5344CB8AC3E}">
        <p14:creationId xmlns:p14="http://schemas.microsoft.com/office/powerpoint/2010/main" val="3831489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32</a:t>
            </a:fld>
            <a:endParaRPr lang="en-CA" dirty="0"/>
          </a:p>
        </p:txBody>
      </p:sp>
    </p:spTree>
    <p:extLst>
      <p:ext uri="{BB962C8B-B14F-4D97-AF65-F5344CB8AC3E}">
        <p14:creationId xmlns:p14="http://schemas.microsoft.com/office/powerpoint/2010/main" val="3054197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33</a:t>
            </a:fld>
            <a:endParaRPr lang="en-CA" dirty="0"/>
          </a:p>
        </p:txBody>
      </p:sp>
    </p:spTree>
    <p:extLst>
      <p:ext uri="{BB962C8B-B14F-4D97-AF65-F5344CB8AC3E}">
        <p14:creationId xmlns:p14="http://schemas.microsoft.com/office/powerpoint/2010/main" val="1673807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34</a:t>
            </a:fld>
            <a:endParaRPr lang="en-CA" dirty="0"/>
          </a:p>
        </p:txBody>
      </p:sp>
    </p:spTree>
    <p:extLst>
      <p:ext uri="{BB962C8B-B14F-4D97-AF65-F5344CB8AC3E}">
        <p14:creationId xmlns:p14="http://schemas.microsoft.com/office/powerpoint/2010/main" val="362732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whole class activity.</a:t>
            </a:r>
          </a:p>
          <a:p>
            <a:endParaRPr lang="en-CA" b="0" dirty="0"/>
          </a:p>
          <a:p>
            <a:r>
              <a:rPr lang="en-CA" b="1" dirty="0"/>
              <a:t>Teacher: </a:t>
            </a:r>
            <a:r>
              <a:rPr lang="en-CA" b="0" dirty="0"/>
              <a:t>Show the slide for students to analyze and record on their worksheet.</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35</a:t>
            </a:fld>
            <a:endParaRPr lang="en-CA" dirty="0"/>
          </a:p>
        </p:txBody>
      </p:sp>
    </p:spTree>
    <p:extLst>
      <p:ext uri="{BB962C8B-B14F-4D97-AF65-F5344CB8AC3E}">
        <p14:creationId xmlns:p14="http://schemas.microsoft.com/office/powerpoint/2010/main" val="2219427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dirty="0"/>
              <a:t>Slide Intent: </a:t>
            </a:r>
            <a:r>
              <a:rPr lang="en-CA" sz="900" b="0" dirty="0"/>
              <a:t>Discuss student learning.</a:t>
            </a:r>
          </a:p>
          <a:p>
            <a:endParaRPr lang="en-CA" sz="900" b="0" dirty="0"/>
          </a:p>
          <a:p>
            <a:r>
              <a:rPr lang="en-CA" sz="900" b="1" dirty="0"/>
              <a:t>Teacher: </a:t>
            </a:r>
            <a:r>
              <a:rPr lang="en-CA" sz="900" b="0" dirty="0"/>
              <a:t>Read the slide and discuss student responses.</a:t>
            </a:r>
            <a:endParaRPr lang="en-CA" sz="900" kern="1200" dirty="0">
              <a:solidFill>
                <a:schemeClr val="tx1"/>
              </a:solidFill>
              <a:effectLst/>
              <a:latin typeface="+mn-lt"/>
              <a:ea typeface="+mn-ea"/>
              <a:cs typeface="+mn-cs"/>
            </a:endParaRPr>
          </a:p>
          <a:p>
            <a:r>
              <a:rPr lang="en-CA" sz="900" kern="1200" dirty="0">
                <a:solidFill>
                  <a:schemeClr val="tx1"/>
                </a:solidFill>
                <a:effectLst/>
                <a:latin typeface="+mn-lt"/>
                <a:ea typeface="+mn-ea"/>
                <a:cs typeface="+mn-cs"/>
              </a:rPr>
              <a:t> </a:t>
            </a:r>
          </a:p>
          <a:p>
            <a:r>
              <a:rPr lang="en-CA" sz="900" kern="1200" dirty="0">
                <a:solidFill>
                  <a:schemeClr val="tx1"/>
                </a:solidFill>
                <a:effectLst/>
                <a:latin typeface="+mn-lt"/>
                <a:ea typeface="+mn-ea"/>
                <a:cs typeface="+mn-cs"/>
              </a:rPr>
              <a:t>Note: If you conducted the activity as a whole class, invite individual students to share their findings. If you would like to review the answers for each nutrient graph, share the answer key slides below.</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36</a:t>
            </a:fld>
            <a:endParaRPr lang="en-CA" dirty="0"/>
          </a:p>
        </p:txBody>
      </p:sp>
    </p:spTree>
    <p:extLst>
      <p:ext uri="{BB962C8B-B14F-4D97-AF65-F5344CB8AC3E}">
        <p14:creationId xmlns:p14="http://schemas.microsoft.com/office/powerpoint/2010/main" val="3601768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37</a:t>
            </a:fld>
            <a:endParaRPr lang="en-CA" dirty="0"/>
          </a:p>
        </p:txBody>
      </p:sp>
    </p:spTree>
    <p:extLst>
      <p:ext uri="{BB962C8B-B14F-4D97-AF65-F5344CB8AC3E}">
        <p14:creationId xmlns:p14="http://schemas.microsoft.com/office/powerpoint/2010/main" val="1470692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38</a:t>
            </a:fld>
            <a:endParaRPr lang="en-CA" dirty="0"/>
          </a:p>
        </p:txBody>
      </p:sp>
    </p:spTree>
    <p:extLst>
      <p:ext uri="{BB962C8B-B14F-4D97-AF65-F5344CB8AC3E}">
        <p14:creationId xmlns:p14="http://schemas.microsoft.com/office/powerpoint/2010/main" val="2310824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39</a:t>
            </a:fld>
            <a:endParaRPr lang="en-CA" dirty="0"/>
          </a:p>
        </p:txBody>
      </p:sp>
    </p:spTree>
    <p:extLst>
      <p:ext uri="{BB962C8B-B14F-4D97-AF65-F5344CB8AC3E}">
        <p14:creationId xmlns:p14="http://schemas.microsoft.com/office/powerpoint/2010/main" val="424327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Slide Intent: </a:t>
            </a:r>
            <a:r>
              <a:rPr lang="en-CA" b="0" dirty="0"/>
              <a:t>Highlight the application of </a:t>
            </a:r>
            <a:r>
              <a:rPr lang="en-CA" b="0" i="1" dirty="0"/>
              <a:t>Canada’s Food Guide</a:t>
            </a:r>
            <a:r>
              <a:rPr lang="en-CA" b="0" i="0" dirty="0"/>
              <a:t>. </a:t>
            </a:r>
            <a:r>
              <a:rPr lang="en-CA" dirty="0"/>
              <a:t>If you do not have an internet connection, show these image stills instead of the video.</a:t>
            </a:r>
            <a:endParaRPr lang="en-CA" b="0" i="0" dirty="0"/>
          </a:p>
          <a:p>
            <a:endParaRPr lang="en-CA" b="0" i="0" dirty="0"/>
          </a:p>
          <a:p>
            <a:r>
              <a:rPr lang="en-CA" b="1" i="0" dirty="0"/>
              <a:t>Teacher: </a:t>
            </a:r>
            <a:r>
              <a:rPr lang="en-CA" b="0" i="0" dirty="0"/>
              <a:t>Here is another example of how to use </a:t>
            </a:r>
            <a:r>
              <a:rPr lang="en-CA" b="0" i="1" dirty="0"/>
              <a:t>Canada’s Food Guide </a:t>
            </a:r>
            <a:r>
              <a:rPr lang="en-CA" b="0" i="0" dirty="0"/>
              <a:t>to create a meal. </a:t>
            </a:r>
          </a:p>
          <a:p>
            <a:endParaRPr lang="en-CA" b="0" i="0" dirty="0"/>
          </a:p>
          <a:p>
            <a:r>
              <a:rPr lang="en-CA" b="0" i="0" dirty="0"/>
              <a:t>Note: The final foods shown are vegetarian chili with cheese, pita wedges, and yogurt with fruit.</a:t>
            </a:r>
            <a:endParaRPr lang="en-CA" b="1" dirty="0"/>
          </a:p>
          <a:p>
            <a:endParaRPr lang="en-CA" dirty="0"/>
          </a:p>
        </p:txBody>
      </p:sp>
      <p:sp>
        <p:nvSpPr>
          <p:cNvPr id="4" name="Slide Number Placeholder 3"/>
          <p:cNvSpPr>
            <a:spLocks noGrp="1"/>
          </p:cNvSpPr>
          <p:nvPr>
            <p:ph type="sldNum" sz="quarter" idx="5"/>
          </p:nvPr>
        </p:nvSpPr>
        <p:spPr/>
        <p:txBody>
          <a:bodyPr/>
          <a:lstStyle/>
          <a:p>
            <a:fld id="{A7DC23E1-D126-4970-B914-8923FD8A03F9}" type="slidenum">
              <a:rPr lang="en-CA" smtClean="0"/>
              <a:t>4</a:t>
            </a:fld>
            <a:endParaRPr lang="en-CA" dirty="0"/>
          </a:p>
        </p:txBody>
      </p:sp>
    </p:spTree>
    <p:extLst>
      <p:ext uri="{BB962C8B-B14F-4D97-AF65-F5344CB8AC3E}">
        <p14:creationId xmlns:p14="http://schemas.microsoft.com/office/powerpoint/2010/main" val="1081334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sz="1200" b="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40</a:t>
            </a:fld>
            <a:endParaRPr lang="en-CA" dirty="0"/>
          </a:p>
        </p:txBody>
      </p:sp>
    </p:spTree>
    <p:extLst>
      <p:ext uri="{BB962C8B-B14F-4D97-AF65-F5344CB8AC3E}">
        <p14:creationId xmlns:p14="http://schemas.microsoft.com/office/powerpoint/2010/main" val="245518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41</a:t>
            </a:fld>
            <a:endParaRPr lang="en-CA" dirty="0"/>
          </a:p>
        </p:txBody>
      </p:sp>
    </p:spTree>
    <p:extLst>
      <p:ext uri="{BB962C8B-B14F-4D97-AF65-F5344CB8AC3E}">
        <p14:creationId xmlns:p14="http://schemas.microsoft.com/office/powerpoint/2010/main" val="3865913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42</a:t>
            </a:fld>
            <a:endParaRPr lang="en-CA" dirty="0"/>
          </a:p>
        </p:txBody>
      </p:sp>
    </p:spTree>
    <p:extLst>
      <p:ext uri="{BB962C8B-B14F-4D97-AF65-F5344CB8AC3E}">
        <p14:creationId xmlns:p14="http://schemas.microsoft.com/office/powerpoint/2010/main" val="3668765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43</a:t>
            </a:fld>
            <a:endParaRPr lang="en-CA" dirty="0"/>
          </a:p>
        </p:txBody>
      </p:sp>
    </p:spTree>
    <p:extLst>
      <p:ext uri="{BB962C8B-B14F-4D97-AF65-F5344CB8AC3E}">
        <p14:creationId xmlns:p14="http://schemas.microsoft.com/office/powerpoint/2010/main" val="3617213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44</a:t>
            </a:fld>
            <a:endParaRPr lang="en-CA" dirty="0"/>
          </a:p>
        </p:txBody>
      </p:sp>
    </p:spTree>
    <p:extLst>
      <p:ext uri="{BB962C8B-B14F-4D97-AF65-F5344CB8AC3E}">
        <p14:creationId xmlns:p14="http://schemas.microsoft.com/office/powerpoint/2010/main" val="1522553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dirty="0"/>
              <a:t>Slide Intent: </a:t>
            </a:r>
            <a:r>
              <a:rPr lang="en-CA" sz="900" b="0" dirty="0"/>
              <a:t>Activity answer key.</a:t>
            </a:r>
          </a:p>
          <a:p>
            <a:endParaRPr lang="en-CA" sz="900" b="0" dirty="0"/>
          </a:p>
          <a:p>
            <a:r>
              <a:rPr lang="en-CA" sz="900" b="1" dirty="0"/>
              <a:t>Teacher: </a:t>
            </a:r>
            <a:r>
              <a:rPr lang="en-CA" sz="900" b="0" dirty="0"/>
              <a:t>Show the slide for students to check their work.</a:t>
            </a:r>
          </a:p>
          <a:p>
            <a:endParaRPr lang="en-CA" sz="900" b="0" dirty="0"/>
          </a:p>
          <a:p>
            <a:r>
              <a:rPr lang="en-CA" sz="900" b="0" i="0" kern="1200" dirty="0">
                <a:solidFill>
                  <a:schemeClr val="tx1"/>
                </a:solidFill>
                <a:effectLst/>
                <a:latin typeface="+mn-lt"/>
                <a:ea typeface="+mn-ea"/>
                <a:cs typeface="+mn-cs"/>
              </a:rPr>
              <a:t>Note: “Breakfast cereals may contain added thiamine, niacin, vitamin B</a:t>
            </a:r>
            <a:r>
              <a:rPr lang="en-CA" sz="900" b="0" i="0" kern="1200" baseline="-25000" dirty="0">
                <a:solidFill>
                  <a:schemeClr val="tx1"/>
                </a:solidFill>
                <a:effectLst/>
                <a:latin typeface="+mn-lt"/>
                <a:ea typeface="+mn-ea"/>
                <a:cs typeface="+mn-cs"/>
              </a:rPr>
              <a:t>6</a:t>
            </a:r>
            <a:r>
              <a:rPr lang="en-CA" sz="900" b="0" i="0" kern="1200" dirty="0">
                <a:solidFill>
                  <a:schemeClr val="tx1"/>
                </a:solidFill>
                <a:effectLst/>
                <a:latin typeface="+mn-lt"/>
                <a:ea typeface="+mn-ea"/>
                <a:cs typeface="+mn-cs"/>
              </a:rPr>
              <a:t>, pantothenic acid, folic acid, iron, magnesium, and zinc to levels specified by regulation.”</a:t>
            </a:r>
            <a:endParaRPr lang="en-CA" sz="900" b="0" dirty="0"/>
          </a:p>
          <a:p>
            <a:endParaRPr lang="en-CA" sz="900" b="0" i="0" kern="1200" dirty="0">
              <a:solidFill>
                <a:schemeClr val="tx1"/>
              </a:solidFill>
              <a:effectLst/>
              <a:latin typeface="+mn-lt"/>
              <a:ea typeface="+mn-ea"/>
              <a:cs typeface="+mn-cs"/>
            </a:endParaRPr>
          </a:p>
          <a:p>
            <a:r>
              <a:rPr lang="en-CA" sz="900" b="0" i="0" kern="1200" dirty="0">
                <a:solidFill>
                  <a:schemeClr val="tx1"/>
                </a:solidFill>
                <a:effectLst/>
                <a:latin typeface="+mn-lt"/>
                <a:ea typeface="+mn-ea"/>
                <a:cs typeface="+mn-cs"/>
              </a:rPr>
              <a:t>Source: Canadian Food Inspection Agency. 2019. Labelling and composition requirements for grain and bakery products: Fortification. Accessed Oct. 7, 2020. https://www.inspection.gc.ca/food-label-requirements/labelling/industry/grain-and-bakery-products/eng/1392135900214/1392135960867?chap=6</a:t>
            </a:r>
            <a:endParaRPr lang="en-CA" sz="900" i="0" dirty="0"/>
          </a:p>
          <a:p>
            <a:endParaRPr lang="en-CA" b="0"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45</a:t>
            </a:fld>
            <a:endParaRPr lang="en-CA" dirty="0"/>
          </a:p>
        </p:txBody>
      </p:sp>
    </p:spTree>
    <p:extLst>
      <p:ext uri="{BB962C8B-B14F-4D97-AF65-F5344CB8AC3E}">
        <p14:creationId xmlns:p14="http://schemas.microsoft.com/office/powerpoint/2010/main" val="16567168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dirty="0"/>
              <a:t>Slide Intent: </a:t>
            </a:r>
            <a:r>
              <a:rPr lang="en-CA" sz="900" b="0" dirty="0"/>
              <a:t>Activity answer key.</a:t>
            </a:r>
          </a:p>
          <a:p>
            <a:endParaRPr lang="en-CA" sz="900" b="0" dirty="0"/>
          </a:p>
          <a:p>
            <a:r>
              <a:rPr lang="en-CA" sz="900" b="1" dirty="0"/>
              <a:t>Teacher: </a:t>
            </a:r>
            <a:r>
              <a:rPr lang="en-CA" sz="900" b="0" dirty="0"/>
              <a:t>Show the slide for students to check their work.</a:t>
            </a:r>
          </a:p>
          <a:p>
            <a:endParaRPr lang="en-CA" sz="900" dirty="0"/>
          </a:p>
          <a:p>
            <a:r>
              <a:rPr lang="en-CA" sz="900" b="0" i="0" kern="1200" dirty="0">
                <a:solidFill>
                  <a:schemeClr val="tx1"/>
                </a:solidFill>
                <a:effectLst/>
                <a:latin typeface="+mn-lt"/>
                <a:ea typeface="+mn-ea"/>
                <a:cs typeface="+mn-cs"/>
              </a:rPr>
              <a:t>Note: “Flour (which may also be called white flour, enriched flour, or enriched white flour) must contain added thiamine, riboflavin, niacin, folic acid, and iron at the levels prescribed by regulation.”</a:t>
            </a:r>
          </a:p>
          <a:p>
            <a:endParaRPr lang="en-CA" sz="900" b="0" i="0" kern="1200" dirty="0">
              <a:solidFill>
                <a:schemeClr val="tx1"/>
              </a:solidFill>
              <a:effectLst/>
              <a:latin typeface="+mn-lt"/>
              <a:ea typeface="+mn-ea"/>
              <a:cs typeface="+mn-cs"/>
            </a:endParaRPr>
          </a:p>
          <a:p>
            <a:r>
              <a:rPr lang="en-CA" sz="900" b="0" i="0" kern="1200" dirty="0">
                <a:solidFill>
                  <a:schemeClr val="tx1"/>
                </a:solidFill>
                <a:effectLst/>
                <a:latin typeface="+mn-lt"/>
                <a:ea typeface="+mn-ea"/>
                <a:cs typeface="+mn-cs"/>
              </a:rPr>
              <a:t>Source: Canadian Food Inspection Agency. 2019. Labelling and composition requirements for grain and bakery products: Fortification.</a:t>
            </a:r>
            <a:r>
              <a:rPr lang="en-CA" sz="900" b="0" i="1" kern="1200" dirty="0">
                <a:solidFill>
                  <a:schemeClr val="tx1"/>
                </a:solidFill>
                <a:effectLst/>
                <a:latin typeface="+mn-lt"/>
                <a:ea typeface="+mn-ea"/>
                <a:cs typeface="+mn-cs"/>
              </a:rPr>
              <a:t> </a:t>
            </a:r>
            <a:r>
              <a:rPr lang="en-CA" sz="900" b="0" i="0" kern="1200" dirty="0">
                <a:solidFill>
                  <a:schemeClr val="tx1"/>
                </a:solidFill>
                <a:effectLst/>
                <a:latin typeface="+mn-lt"/>
                <a:ea typeface="+mn-ea"/>
                <a:cs typeface="+mn-cs"/>
              </a:rPr>
              <a:t>Accessed</a:t>
            </a:r>
            <a:r>
              <a:rPr lang="en-CA" sz="900" b="0" i="0" kern="1200" baseline="0" dirty="0">
                <a:solidFill>
                  <a:schemeClr val="tx1"/>
                </a:solidFill>
                <a:effectLst/>
                <a:latin typeface="+mn-lt"/>
                <a:ea typeface="+mn-ea"/>
                <a:cs typeface="+mn-cs"/>
              </a:rPr>
              <a:t> Oct. 7, 2020. </a:t>
            </a:r>
            <a:r>
              <a:rPr lang="en-CA" sz="900" b="0" i="0" kern="1200" dirty="0">
                <a:solidFill>
                  <a:schemeClr val="tx1"/>
                </a:solidFill>
                <a:effectLst/>
                <a:latin typeface="+mn-lt"/>
                <a:ea typeface="+mn-ea"/>
                <a:cs typeface="+mn-cs"/>
              </a:rPr>
              <a:t>https://www.inspection.gc.ca/food-label-requirements/labelling/industry/grain-and-bakery-products/eng/1392135900214/1392135960867?chap=6</a:t>
            </a:r>
            <a:endParaRPr lang="en-CA" sz="900" i="0" dirty="0"/>
          </a:p>
        </p:txBody>
      </p:sp>
      <p:sp>
        <p:nvSpPr>
          <p:cNvPr id="4" name="Slide Number Placeholder 3"/>
          <p:cNvSpPr>
            <a:spLocks noGrp="1"/>
          </p:cNvSpPr>
          <p:nvPr>
            <p:ph type="sldNum" sz="quarter" idx="5"/>
          </p:nvPr>
        </p:nvSpPr>
        <p:spPr/>
        <p:txBody>
          <a:bodyPr/>
          <a:lstStyle/>
          <a:p>
            <a:fld id="{B4745A9F-459A-4A2E-AC98-F82562222865}" type="slidenum">
              <a:rPr lang="en-CA" smtClean="0"/>
              <a:t>46</a:t>
            </a:fld>
            <a:endParaRPr lang="en-CA" dirty="0"/>
          </a:p>
        </p:txBody>
      </p:sp>
    </p:spTree>
    <p:extLst>
      <p:ext uri="{BB962C8B-B14F-4D97-AF65-F5344CB8AC3E}">
        <p14:creationId xmlns:p14="http://schemas.microsoft.com/office/powerpoint/2010/main" val="391917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dirty="0"/>
              <a:t>Slide Intent: </a:t>
            </a:r>
            <a:r>
              <a:rPr lang="en-CA" sz="900" b="0" dirty="0"/>
              <a:t>Activity answer key.</a:t>
            </a:r>
          </a:p>
          <a:p>
            <a:endParaRPr lang="en-CA" sz="900" b="0" dirty="0"/>
          </a:p>
          <a:p>
            <a:r>
              <a:rPr lang="en-CA" sz="900" b="1" dirty="0"/>
              <a:t>Teacher: </a:t>
            </a:r>
            <a:r>
              <a:rPr lang="en-CA" sz="900" b="0" dirty="0"/>
              <a:t>Show the slide for students to check their work.</a:t>
            </a:r>
          </a:p>
          <a:p>
            <a:endParaRPr lang="en-CA" sz="900" dirty="0"/>
          </a:p>
          <a:p>
            <a:r>
              <a:rPr lang="en-CA" sz="900" b="0" i="0" kern="1200" dirty="0">
                <a:solidFill>
                  <a:schemeClr val="tx1"/>
                </a:solidFill>
                <a:effectLst/>
                <a:latin typeface="+mn-lt"/>
                <a:ea typeface="+mn-ea"/>
                <a:cs typeface="+mn-cs"/>
              </a:rPr>
              <a:t>Note: “Flour (which may also be called white flour, enriched flour, or enriched white flour) must contain added thiamine, riboflavin, niacin, folic acid, and iron at the levels prescribed by regulation.”</a:t>
            </a:r>
          </a:p>
          <a:p>
            <a:endParaRPr lang="en-CA" sz="900" b="0" i="0" kern="1200" dirty="0">
              <a:solidFill>
                <a:schemeClr val="tx1"/>
              </a:solidFill>
              <a:effectLst/>
              <a:latin typeface="+mn-lt"/>
              <a:ea typeface="+mn-ea"/>
              <a:cs typeface="+mn-cs"/>
            </a:endParaRPr>
          </a:p>
          <a:p>
            <a:r>
              <a:rPr lang="en-CA" sz="900" b="0" i="0" kern="1200" dirty="0">
                <a:solidFill>
                  <a:schemeClr val="tx1"/>
                </a:solidFill>
                <a:effectLst/>
                <a:latin typeface="+mn-lt"/>
                <a:ea typeface="+mn-ea"/>
                <a:cs typeface="+mn-cs"/>
              </a:rPr>
              <a:t>Source: Canadian Food Inspection Agency. 2019. Labelling and composition requirements for grain and bakery products: Fortification</a:t>
            </a:r>
            <a:r>
              <a:rPr lang="en-CA" sz="900" b="0" i="1" kern="1200" dirty="0">
                <a:solidFill>
                  <a:schemeClr val="tx1"/>
                </a:solidFill>
                <a:effectLst/>
                <a:latin typeface="+mn-lt"/>
                <a:ea typeface="+mn-ea"/>
                <a:cs typeface="+mn-cs"/>
              </a:rPr>
              <a:t>. </a:t>
            </a:r>
            <a:r>
              <a:rPr lang="en-CA" sz="900" b="0" i="0" kern="1200" dirty="0">
                <a:solidFill>
                  <a:schemeClr val="tx1"/>
                </a:solidFill>
                <a:effectLst/>
                <a:latin typeface="+mn-lt"/>
                <a:ea typeface="+mn-ea"/>
                <a:cs typeface="+mn-cs"/>
              </a:rPr>
              <a:t>Accessed Oct. 7, 2020. https://www.inspection.gc.ca/food-label-requirements/labelling/industry/grain-and-bakery-products/eng/1392135900214/1392135960867?chap=6</a:t>
            </a:r>
            <a:endParaRPr lang="en-CA" sz="900" i="0"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47</a:t>
            </a:fld>
            <a:endParaRPr lang="en-CA" dirty="0"/>
          </a:p>
        </p:txBody>
      </p:sp>
    </p:spTree>
    <p:extLst>
      <p:ext uri="{BB962C8B-B14F-4D97-AF65-F5344CB8AC3E}">
        <p14:creationId xmlns:p14="http://schemas.microsoft.com/office/powerpoint/2010/main" val="3618239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dirty="0"/>
              <a:t>Slide Intent: </a:t>
            </a:r>
            <a:r>
              <a:rPr lang="en-CA" sz="900" b="0" dirty="0"/>
              <a:t>Activity answer key.</a:t>
            </a:r>
          </a:p>
          <a:p>
            <a:endParaRPr lang="en-CA" sz="900" b="0" dirty="0"/>
          </a:p>
          <a:p>
            <a:r>
              <a:rPr lang="en-CA" sz="900" b="1" dirty="0"/>
              <a:t>Teacher: </a:t>
            </a:r>
            <a:r>
              <a:rPr lang="en-CA" sz="900" b="0" dirty="0"/>
              <a:t>Show the slide for students to check their work.</a:t>
            </a:r>
          </a:p>
          <a:p>
            <a:endParaRPr lang="en-CA" sz="900" dirty="0"/>
          </a:p>
          <a:p>
            <a:r>
              <a:rPr lang="en-CA" sz="900" b="0" i="0" kern="1200" dirty="0">
                <a:solidFill>
                  <a:schemeClr val="tx1"/>
                </a:solidFill>
                <a:effectLst/>
                <a:latin typeface="+mn-lt"/>
                <a:ea typeface="+mn-ea"/>
                <a:cs typeface="+mn-cs"/>
              </a:rPr>
              <a:t>Note: “Pasta (alimentary paste) can be enriched with thiamine, riboflavin, niacin, folic acid, and iron, in accordance with [regulations].”</a:t>
            </a:r>
          </a:p>
          <a:p>
            <a:endParaRPr lang="en-CA" sz="9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b="0" i="0" kern="1200" dirty="0">
                <a:solidFill>
                  <a:schemeClr val="tx1"/>
                </a:solidFill>
                <a:effectLst/>
                <a:latin typeface="+mn-lt"/>
                <a:ea typeface="+mn-ea"/>
                <a:cs typeface="+mn-cs"/>
              </a:rPr>
              <a:t>Source: Canadian Food Inspection Agency. 2019. Labelling and composition requirements for grain and bakery products: Fortification. Accessed Oct. 7, 2020.  https://www.inspection.gc.ca/food-label-requirements/labelling/industry/grain-and-bakery-products/eng/1392135900214/1392135960867?chap=6</a:t>
            </a:r>
            <a:endParaRPr lang="en-CA" sz="900" i="0" dirty="0"/>
          </a:p>
          <a:p>
            <a:endParaRPr lang="en-CA"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48</a:t>
            </a:fld>
            <a:endParaRPr lang="en-CA" dirty="0"/>
          </a:p>
        </p:txBody>
      </p:sp>
    </p:spTree>
    <p:extLst>
      <p:ext uri="{BB962C8B-B14F-4D97-AF65-F5344CB8AC3E}">
        <p14:creationId xmlns:p14="http://schemas.microsoft.com/office/powerpoint/2010/main" val="643243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49</a:t>
            </a:fld>
            <a:endParaRPr lang="en-CA" dirty="0"/>
          </a:p>
        </p:txBody>
      </p:sp>
    </p:spTree>
    <p:extLst>
      <p:ext uri="{BB962C8B-B14F-4D97-AF65-F5344CB8AC3E}">
        <p14:creationId xmlns:p14="http://schemas.microsoft.com/office/powerpoint/2010/main" val="301612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Priming for the activity.</a:t>
            </a:r>
          </a:p>
          <a:p>
            <a:endParaRPr lang="en-CA" b="0" dirty="0"/>
          </a:p>
          <a:p>
            <a:r>
              <a:rPr lang="en-CA" b="1" dirty="0"/>
              <a:t>Teacher: </a:t>
            </a:r>
            <a:r>
              <a:rPr lang="en-CA" b="0" dirty="0"/>
              <a:t>Ask the question. Answer is on next slide.</a:t>
            </a:r>
            <a:endParaRPr lang="en-CA" b="1" dirty="0"/>
          </a:p>
        </p:txBody>
      </p:sp>
      <p:sp>
        <p:nvSpPr>
          <p:cNvPr id="4" name="Slide Number Placeholder 3"/>
          <p:cNvSpPr>
            <a:spLocks noGrp="1"/>
          </p:cNvSpPr>
          <p:nvPr>
            <p:ph type="sldNum" sz="quarter" idx="5"/>
          </p:nvPr>
        </p:nvSpPr>
        <p:spPr/>
        <p:txBody>
          <a:bodyPr/>
          <a:lstStyle/>
          <a:p>
            <a:fld id="{B4745A9F-459A-4A2E-AC98-F82562222865}" type="slidenum">
              <a:rPr lang="en-CA" smtClean="0"/>
              <a:t>5</a:t>
            </a:fld>
            <a:endParaRPr lang="en-CA" dirty="0"/>
          </a:p>
        </p:txBody>
      </p:sp>
    </p:spTree>
    <p:extLst>
      <p:ext uri="{BB962C8B-B14F-4D97-AF65-F5344CB8AC3E}">
        <p14:creationId xmlns:p14="http://schemas.microsoft.com/office/powerpoint/2010/main" val="734544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a:p>
            <a:r>
              <a:rPr lang="en-CA" dirty="0"/>
              <a:t>Note: “</a:t>
            </a:r>
            <a:r>
              <a:rPr lang="en-CA" sz="900" b="0" i="0" kern="1200" dirty="0">
                <a:solidFill>
                  <a:schemeClr val="tx1"/>
                </a:solidFill>
                <a:effectLst/>
                <a:latin typeface="+mn-lt"/>
                <a:ea typeface="+mn-ea"/>
                <a:cs typeface="+mn-cs"/>
              </a:rPr>
              <a:t>There are two types of iron in food – heme and non-heme. Our bodies absorb heme iron best. Heme iron is found in animal foods such as meat, seafood, poultry and eggs. Non-heme iron is found in plant foods like tofu, legumes (beans, dried peas, lentils), enriched grain products, nuts, seeds and some vegetables.” </a:t>
            </a:r>
          </a:p>
          <a:p>
            <a:endParaRPr lang="en-CA" sz="900" b="0" i="0" kern="1200" dirty="0">
              <a:solidFill>
                <a:schemeClr val="tx1"/>
              </a:solidFill>
              <a:effectLst/>
              <a:latin typeface="+mn-lt"/>
              <a:ea typeface="+mn-ea"/>
              <a:cs typeface="+mn-cs"/>
            </a:endParaRPr>
          </a:p>
          <a:p>
            <a:r>
              <a:rPr lang="en-CA" dirty="0"/>
              <a:t>Source: Unlockfood.ca. 2019. What you need to know about iron. Unlockfood.ca. Accessed January 25, 2021.</a:t>
            </a:r>
          </a:p>
        </p:txBody>
      </p:sp>
      <p:sp>
        <p:nvSpPr>
          <p:cNvPr id="4" name="Slide Number Placeholder 3"/>
          <p:cNvSpPr>
            <a:spLocks noGrp="1"/>
          </p:cNvSpPr>
          <p:nvPr>
            <p:ph type="sldNum" sz="quarter" idx="5"/>
          </p:nvPr>
        </p:nvSpPr>
        <p:spPr/>
        <p:txBody>
          <a:bodyPr/>
          <a:lstStyle/>
          <a:p>
            <a:fld id="{B4745A9F-459A-4A2E-AC98-F82562222865}" type="slidenum">
              <a:rPr lang="en-CA" smtClean="0"/>
              <a:t>50</a:t>
            </a:fld>
            <a:endParaRPr lang="en-CA" dirty="0"/>
          </a:p>
        </p:txBody>
      </p:sp>
    </p:spTree>
    <p:extLst>
      <p:ext uri="{BB962C8B-B14F-4D97-AF65-F5344CB8AC3E}">
        <p14:creationId xmlns:p14="http://schemas.microsoft.com/office/powerpoint/2010/main" val="263213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51</a:t>
            </a:fld>
            <a:endParaRPr lang="en-CA" dirty="0"/>
          </a:p>
        </p:txBody>
      </p:sp>
    </p:spTree>
    <p:extLst>
      <p:ext uri="{BB962C8B-B14F-4D97-AF65-F5344CB8AC3E}">
        <p14:creationId xmlns:p14="http://schemas.microsoft.com/office/powerpoint/2010/main" val="542783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a:p>
            <a:r>
              <a:rPr lang="en-CA" dirty="0"/>
              <a:t>Note: Milk must be fortified with vitamin D in Canada.</a:t>
            </a:r>
          </a:p>
          <a:p>
            <a:endParaRPr lang="en-CA" dirty="0"/>
          </a:p>
          <a:p>
            <a:r>
              <a:rPr lang="en-CA" dirty="0"/>
              <a:t>Source: Canadian Food Inspection Agency. 2018. </a:t>
            </a:r>
            <a:r>
              <a:rPr lang="en-CA" i="0" dirty="0"/>
              <a:t>Nutrient content claims: references information: foods to which vitamins, mineral nutrients and amino acids may or must be added. Accessed Oct. 7, 2020. </a:t>
            </a:r>
            <a:r>
              <a:rPr lang="en-CA" dirty="0"/>
              <a:t>https://www.inspection.gc.ca/food-label-requirements/labelling/industry/nutrient-content/reference-information/eng/1389908857542/1389908896254?chap=1 </a:t>
            </a:r>
          </a:p>
        </p:txBody>
      </p:sp>
      <p:sp>
        <p:nvSpPr>
          <p:cNvPr id="4" name="Slide Number Placeholder 3"/>
          <p:cNvSpPr>
            <a:spLocks noGrp="1"/>
          </p:cNvSpPr>
          <p:nvPr>
            <p:ph type="sldNum" sz="quarter" idx="5"/>
          </p:nvPr>
        </p:nvSpPr>
        <p:spPr/>
        <p:txBody>
          <a:bodyPr/>
          <a:lstStyle/>
          <a:p>
            <a:fld id="{B4745A9F-459A-4A2E-AC98-F82562222865}" type="slidenum">
              <a:rPr lang="en-CA" smtClean="0"/>
              <a:t>52</a:t>
            </a:fld>
            <a:endParaRPr lang="en-CA" dirty="0"/>
          </a:p>
        </p:txBody>
      </p:sp>
    </p:spTree>
    <p:extLst>
      <p:ext uri="{BB962C8B-B14F-4D97-AF65-F5344CB8AC3E}">
        <p14:creationId xmlns:p14="http://schemas.microsoft.com/office/powerpoint/2010/main" val="35533392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b="0" dirty="0"/>
          </a:p>
          <a:p>
            <a:r>
              <a:rPr lang="en-CA" dirty="0"/>
              <a:t>Note: “</a:t>
            </a:r>
            <a:r>
              <a:rPr lang="en-CA" sz="900" b="0" i="0" kern="1200" dirty="0">
                <a:solidFill>
                  <a:schemeClr val="tx1"/>
                </a:solidFill>
                <a:effectLst/>
                <a:latin typeface="+mn-lt"/>
                <a:ea typeface="+mn-ea"/>
                <a:cs typeface="+mn-cs"/>
              </a:rPr>
              <a:t>There are two types of iron in food – heme and non-heme. Our bodies absorb heme iron best. Heme iron is found in animal foods such as meat, seafood, poultry and eggs. Non-heme iron is found in plant foods like tofu, legumes (beans, dried peas, lentils), enriched grain products, nuts, seeds and some vegetables.” </a:t>
            </a:r>
          </a:p>
          <a:p>
            <a:endParaRPr lang="en-CA" dirty="0"/>
          </a:p>
          <a:p>
            <a:r>
              <a:rPr lang="en-CA" dirty="0"/>
              <a:t>Source: Unlockfood.ca. 2019. What you need to know about iron. Unlockfood.ca. Accessed January 25, 2021.</a:t>
            </a:r>
          </a:p>
          <a:p>
            <a:endParaRPr lang="en-CA" b="0"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53</a:t>
            </a:fld>
            <a:endParaRPr lang="en-CA" dirty="0"/>
          </a:p>
        </p:txBody>
      </p:sp>
    </p:spTree>
    <p:extLst>
      <p:ext uri="{BB962C8B-B14F-4D97-AF65-F5344CB8AC3E}">
        <p14:creationId xmlns:p14="http://schemas.microsoft.com/office/powerpoint/2010/main" val="13372644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Activity answer key.</a:t>
            </a:r>
          </a:p>
          <a:p>
            <a:endParaRPr lang="en-CA" b="0" dirty="0"/>
          </a:p>
          <a:p>
            <a:r>
              <a:rPr lang="en-CA" b="1" dirty="0"/>
              <a:t>Teacher: </a:t>
            </a:r>
            <a:r>
              <a:rPr lang="en-CA" b="0" dirty="0"/>
              <a:t>Show the slide for students to check their work.</a:t>
            </a:r>
          </a:p>
          <a:p>
            <a:endParaRPr lang="en-CA" dirty="0"/>
          </a:p>
          <a:p>
            <a:r>
              <a:rPr lang="en-CA" dirty="0"/>
              <a:t>Note: Yogurt is </a:t>
            </a:r>
            <a:r>
              <a:rPr lang="en-CA" b="1" dirty="0"/>
              <a:t>not</a:t>
            </a:r>
            <a:r>
              <a:rPr lang="en-CA" b="0" dirty="0"/>
              <a:t> required to be</a:t>
            </a:r>
            <a:r>
              <a:rPr lang="en-CA" dirty="0"/>
              <a:t> fortified with vitamin D in Canada. Some yogurts do contain added vitamin D.</a:t>
            </a:r>
          </a:p>
          <a:p>
            <a:endParaRPr lang="en-CA" dirty="0"/>
          </a:p>
          <a:p>
            <a:r>
              <a:rPr lang="en-CA" dirty="0"/>
              <a:t>Source: Canadian Food Inspection Agency. 2018. </a:t>
            </a:r>
            <a:r>
              <a:rPr lang="en-CA" i="0" dirty="0"/>
              <a:t>Nutrient content claims: references information: foods to which vitamins, mineral nutrients and amino acids may or must be added. Accessed Oct. 7, 2020. </a:t>
            </a:r>
            <a:r>
              <a:rPr lang="en-CA" dirty="0"/>
              <a:t>https://www.inspection.gc.ca/food-label-requirements/labelling/industry/nutrient-content/reference-information/eng/1389908857542/1389908896254?chap=1 </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54</a:t>
            </a:fld>
            <a:endParaRPr lang="en-CA" dirty="0"/>
          </a:p>
        </p:txBody>
      </p:sp>
    </p:spTree>
    <p:extLst>
      <p:ext uri="{BB962C8B-B14F-4D97-AF65-F5344CB8AC3E}">
        <p14:creationId xmlns:p14="http://schemas.microsoft.com/office/powerpoint/2010/main" val="3315944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kern="1200" dirty="0">
                <a:solidFill>
                  <a:schemeClr val="tx1"/>
                </a:solidFill>
                <a:effectLst/>
                <a:latin typeface="+mn-lt"/>
                <a:ea typeface="+mn-ea"/>
                <a:cs typeface="+mn-cs"/>
              </a:rPr>
              <a:t>Slide Intent: </a:t>
            </a:r>
            <a:r>
              <a:rPr lang="en-CA" sz="900" b="0" kern="1200" dirty="0">
                <a:solidFill>
                  <a:schemeClr val="tx1"/>
                </a:solidFill>
                <a:effectLst/>
                <a:latin typeface="+mn-lt"/>
                <a:ea typeface="+mn-ea"/>
                <a:cs typeface="+mn-cs"/>
              </a:rPr>
              <a:t>Summarize the activity.</a:t>
            </a:r>
            <a:endParaRPr lang="en-CA" sz="9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9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kern="1200" dirty="0">
                <a:solidFill>
                  <a:schemeClr val="tx1"/>
                </a:solidFill>
                <a:effectLst/>
                <a:latin typeface="+mn-lt"/>
                <a:ea typeface="+mn-ea"/>
                <a:cs typeface="+mn-cs"/>
              </a:rPr>
              <a:t>Teacher: </a:t>
            </a:r>
            <a:r>
              <a:rPr lang="en-CA" sz="900" b="0" kern="1200" dirty="0">
                <a:solidFill>
                  <a:schemeClr val="tx1"/>
                </a:solidFill>
                <a:effectLst/>
                <a:latin typeface="+mn-lt"/>
                <a:ea typeface="+mn-ea"/>
                <a:cs typeface="+mn-cs"/>
              </a:rPr>
              <a:t>Read </a:t>
            </a:r>
            <a:r>
              <a:rPr lang="en-CA" sz="900" b="0" dirty="0"/>
              <a:t>the </a:t>
            </a:r>
            <a:r>
              <a:rPr lang="en-CA" sz="900" b="0" kern="1200" dirty="0">
                <a:solidFill>
                  <a:schemeClr val="tx1"/>
                </a:solidFill>
                <a:effectLst/>
                <a:latin typeface="+mn-lt"/>
                <a:ea typeface="+mn-ea"/>
                <a:cs typeface="+mn-cs"/>
              </a:rPr>
              <a:t>slide and discuss student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b="0" kern="1200" dirty="0">
                <a:solidFill>
                  <a:schemeClr val="tx1"/>
                </a:solidFill>
                <a:effectLst/>
                <a:latin typeface="+mn-lt"/>
                <a:ea typeface="+mn-ea"/>
                <a:cs typeface="+mn-cs"/>
              </a:rPr>
              <a:t>Sample answers:</a:t>
            </a:r>
          </a:p>
          <a:p>
            <a:r>
              <a:rPr lang="en-CA" sz="900" kern="1200" dirty="0">
                <a:solidFill>
                  <a:schemeClr val="tx1"/>
                </a:solidFill>
                <a:effectLst/>
                <a:latin typeface="+mn-lt"/>
                <a:ea typeface="+mn-ea"/>
                <a:cs typeface="+mn-cs"/>
              </a:rPr>
              <a:t>1. Students may list foods such as milk for calcium (25% DV = a lot), beef for iron (14% DV = a little), and whole grain bread for fibre (8% DV = a little). Remind students that different foods contribute different amounts of nutrients to our bodies, making choosing a variety of foods important. The chart on the next slide helps emphasize this point. </a:t>
            </a:r>
          </a:p>
          <a:p>
            <a:r>
              <a:rPr lang="en-CA" sz="900" kern="1200" dirty="0">
                <a:solidFill>
                  <a:schemeClr val="tx1"/>
                </a:solidFill>
                <a:effectLst/>
                <a:latin typeface="+mn-lt"/>
                <a:ea typeface="+mn-ea"/>
                <a:cs typeface="+mn-cs"/>
              </a:rPr>
              <a:t> </a:t>
            </a:r>
          </a:p>
          <a:p>
            <a:r>
              <a:rPr lang="en-CA" sz="900" kern="1200" dirty="0">
                <a:solidFill>
                  <a:schemeClr val="tx1"/>
                </a:solidFill>
                <a:effectLst/>
                <a:latin typeface="+mn-lt"/>
                <a:ea typeface="+mn-ea"/>
                <a:cs typeface="+mn-cs"/>
              </a:rPr>
              <a:t>Note: “There are two types of iron in food – heme and non-heme. Our bodies absorb heme iron best. Heme iron is found in animal foods such as meat, seafood, poultry and eggs. Non-heme iron is found in plant foods like tofu, legumes (beans, dried peas, lentils), enriched grain products, nuts, seeds and some vegetables.</a:t>
            </a:r>
          </a:p>
          <a:p>
            <a:endParaRPr lang="en-CA" sz="900" kern="1200" dirty="0">
              <a:solidFill>
                <a:schemeClr val="tx1"/>
              </a:solidFill>
              <a:effectLst/>
              <a:latin typeface="+mn-lt"/>
              <a:ea typeface="+mn-ea"/>
              <a:cs typeface="+mn-cs"/>
            </a:endParaRPr>
          </a:p>
          <a:p>
            <a:r>
              <a:rPr lang="en-CA" sz="900" kern="1200" dirty="0">
                <a:solidFill>
                  <a:schemeClr val="tx1"/>
                </a:solidFill>
                <a:effectLst/>
                <a:latin typeface="+mn-lt"/>
                <a:ea typeface="+mn-ea"/>
                <a:cs typeface="+mn-cs"/>
              </a:rPr>
              <a:t>Source: Unlockfood.ca. 2019. What you need to know about iron. Unlockfood.ca. Accessed January 25, 2021.</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CA"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900" i="0" kern="1200" dirty="0">
                <a:solidFill>
                  <a:schemeClr val="tx1"/>
                </a:solidFill>
                <a:effectLst/>
                <a:latin typeface="+mn-lt"/>
                <a:ea typeface="+mn-ea"/>
                <a:cs typeface="+mn-cs"/>
              </a:rPr>
              <a:t>2. Some nutrients are provided in high amounts by only one type of food (e.g., zinc in protein foods), making it important to select vegetables and fruits, whole grain foods, </a:t>
            </a:r>
            <a:r>
              <a:rPr lang="en-CA" sz="900" i="1" kern="1200" dirty="0">
                <a:solidFill>
                  <a:schemeClr val="tx1"/>
                </a:solidFill>
                <a:effectLst/>
                <a:latin typeface="+mn-lt"/>
                <a:ea typeface="+mn-ea"/>
                <a:cs typeface="+mn-cs"/>
              </a:rPr>
              <a:t>and</a:t>
            </a:r>
            <a:r>
              <a:rPr lang="en-CA" sz="900" i="0" kern="1200" dirty="0">
                <a:solidFill>
                  <a:schemeClr val="tx1"/>
                </a:solidFill>
                <a:effectLst/>
                <a:latin typeface="+mn-lt"/>
                <a:ea typeface="+mn-ea"/>
                <a:cs typeface="+mn-cs"/>
              </a:rPr>
              <a:t> protein foods.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CA" sz="9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900" i="0" kern="1200" dirty="0">
                <a:solidFill>
                  <a:schemeClr val="tx1"/>
                </a:solidFill>
                <a:effectLst/>
                <a:latin typeface="+mn-lt"/>
                <a:ea typeface="+mn-ea"/>
                <a:cs typeface="+mn-cs"/>
              </a:rPr>
              <a:t>3. The amount and type of nutrients each food provides varies (e.g., carrots are high in vitamin A, bananas are high in potassium). By eating a variety of foods, instead of the same few all the time, we are more likely to get the 50+ vitamins, minerals, and other nutrients our bodies need to do the things we like to do.</a:t>
            </a:r>
            <a:endParaRPr lang="en-CA" sz="900" b="1" i="0" kern="1200" dirty="0">
              <a:solidFill>
                <a:schemeClr val="tx1"/>
              </a:solidFill>
              <a:effectLst/>
              <a:latin typeface="+mn-lt"/>
              <a:ea typeface="+mn-ea"/>
              <a:cs typeface="+mn-cs"/>
            </a:endParaRPr>
          </a:p>
          <a:p>
            <a:endParaRPr lang="en-CA" sz="900" dirty="0"/>
          </a:p>
          <a:p>
            <a:r>
              <a:rPr lang="en-CA" sz="900" dirty="0"/>
              <a:t>Source: Health Canada. 2012. </a:t>
            </a:r>
            <a:r>
              <a:rPr lang="en-CA" sz="900" i="0" dirty="0"/>
              <a:t>Do Canadian adolescents meet their nutrient requirements through food intake alone? https: Accessed Oct. 7, 2020</a:t>
            </a:r>
            <a:r>
              <a:rPr lang="en-CA" sz="900" i="0"/>
              <a:t>. www</a:t>
            </a:r>
            <a:r>
              <a:rPr lang="en-CA" sz="900" i="0" dirty="0"/>
              <a:t>.canada.ca/content/dam/hc-sc/migration/hc-sc/fn-an/alt_formats/pdf/surveill/nutrition/commun/art-nutr-adol-eng.pdf </a:t>
            </a:r>
          </a:p>
        </p:txBody>
      </p:sp>
      <p:sp>
        <p:nvSpPr>
          <p:cNvPr id="4" name="Slide Number Placeholder 3"/>
          <p:cNvSpPr>
            <a:spLocks noGrp="1"/>
          </p:cNvSpPr>
          <p:nvPr>
            <p:ph type="sldNum" sz="quarter" idx="5"/>
          </p:nvPr>
        </p:nvSpPr>
        <p:spPr/>
        <p:txBody>
          <a:bodyPr/>
          <a:lstStyle/>
          <a:p>
            <a:fld id="{B4745A9F-459A-4A2E-AC98-F82562222865}" type="slidenum">
              <a:rPr lang="en-CA" smtClean="0"/>
              <a:t>55</a:t>
            </a:fld>
            <a:endParaRPr lang="en-CA" dirty="0"/>
          </a:p>
        </p:txBody>
      </p:sp>
    </p:spTree>
    <p:extLst>
      <p:ext uri="{BB962C8B-B14F-4D97-AF65-F5344CB8AC3E}">
        <p14:creationId xmlns:p14="http://schemas.microsoft.com/office/powerpoint/2010/main" val="35051933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kern="1200" dirty="0">
                <a:solidFill>
                  <a:schemeClr val="tx1"/>
                </a:solidFill>
                <a:effectLst/>
                <a:latin typeface="+mn-lt"/>
                <a:ea typeface="+mn-ea"/>
                <a:cs typeface="+mn-cs"/>
              </a:rPr>
              <a:t>Slide Intent: </a:t>
            </a:r>
            <a:r>
              <a:rPr lang="en-CA" sz="900" b="0" kern="1200" dirty="0">
                <a:solidFill>
                  <a:schemeClr val="tx1"/>
                </a:solidFill>
                <a:effectLst/>
                <a:latin typeface="+mn-lt"/>
                <a:ea typeface="+mn-ea"/>
                <a:cs typeface="+mn-cs"/>
              </a:rPr>
              <a:t>Summarize the activity.</a:t>
            </a:r>
            <a:endParaRPr lang="en-CA" sz="9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9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kern="1200" dirty="0">
                <a:solidFill>
                  <a:schemeClr val="tx1"/>
                </a:solidFill>
                <a:effectLst/>
                <a:latin typeface="+mn-lt"/>
                <a:ea typeface="+mn-ea"/>
                <a:cs typeface="+mn-cs"/>
              </a:rPr>
              <a:t>Teacher: </a:t>
            </a:r>
            <a:r>
              <a:rPr lang="en-CA" sz="900" b="0" kern="1200" dirty="0">
                <a:solidFill>
                  <a:schemeClr val="tx1"/>
                </a:solidFill>
                <a:effectLst/>
                <a:latin typeface="+mn-lt"/>
                <a:ea typeface="+mn-ea"/>
                <a:cs typeface="+mn-cs"/>
              </a:rPr>
              <a:t>Vegetables and fruits, whole grain foods, and protein foods work together like pieces of a puzzle to meet nutrient needs. Highlight the unique contributions of different food categories (e.g., vitamin C in vegetables and fruits, vitamin D in milk-based protein foods). Ask students if their findings are reflected in this summary chart.</a:t>
            </a:r>
          </a:p>
          <a:p>
            <a:pPr lvl="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745A9F-459A-4A2E-AC98-F82562222865}" type="slidenum">
              <a:rPr lang="en-CA" smtClean="0"/>
              <a:t>56</a:t>
            </a:fld>
            <a:endParaRPr lang="en-CA" dirty="0"/>
          </a:p>
        </p:txBody>
      </p:sp>
    </p:spTree>
    <p:extLst>
      <p:ext uri="{BB962C8B-B14F-4D97-AF65-F5344CB8AC3E}">
        <p14:creationId xmlns:p14="http://schemas.microsoft.com/office/powerpoint/2010/main" val="10330321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kern="1200" dirty="0">
                <a:solidFill>
                  <a:schemeClr val="tx1"/>
                </a:solidFill>
                <a:effectLst/>
                <a:latin typeface="+mn-lt"/>
                <a:ea typeface="+mn-ea"/>
                <a:cs typeface="+mn-cs"/>
              </a:rPr>
              <a:t>Slide Intent: </a:t>
            </a:r>
            <a:r>
              <a:rPr lang="en-CA" sz="900" b="0" kern="1200" dirty="0">
                <a:solidFill>
                  <a:schemeClr val="tx1"/>
                </a:solidFill>
                <a:effectLst/>
                <a:latin typeface="+mn-lt"/>
                <a:ea typeface="+mn-ea"/>
                <a:cs typeface="+mn-cs"/>
              </a:rPr>
              <a:t>Introduce the recipe.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kern="1200" dirty="0">
                <a:solidFill>
                  <a:schemeClr val="tx1"/>
                </a:solidFill>
                <a:effectLst/>
                <a:highlight>
                  <a:srgbClr val="FFFF00"/>
                </a:highlight>
                <a:latin typeface="+mn-lt"/>
                <a:ea typeface="+mn-ea"/>
                <a:cs typeface="+mn-cs"/>
              </a:rPr>
              <a:t>Teacher: </a:t>
            </a:r>
            <a:r>
              <a:rPr lang="en-CA" sz="900" b="0" kern="1200" dirty="0">
                <a:solidFill>
                  <a:schemeClr val="tx1"/>
                </a:solidFill>
                <a:effectLst/>
                <a:highlight>
                  <a:srgbClr val="FFFF00"/>
                </a:highlight>
                <a:latin typeface="+mn-lt"/>
                <a:ea typeface="+mn-ea"/>
                <a:cs typeface="+mn-cs"/>
              </a:rPr>
              <a:t>The two recipes for this lesson are the Nourish Bowl (simple) and Chili (complex). You can decide if you would like to use one or both of the recipes.</a:t>
            </a:r>
            <a:endParaRPr lang="en-CA" sz="9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fld id="{A7DC23E1-D126-4970-B914-8923FD8A03F9}" type="slidenum">
              <a:rPr lang="en-CA" smtClean="0"/>
              <a:t>57</a:t>
            </a:fld>
            <a:endParaRPr lang="en-CA" dirty="0"/>
          </a:p>
        </p:txBody>
      </p:sp>
    </p:spTree>
    <p:extLst>
      <p:ext uri="{BB962C8B-B14F-4D97-AF65-F5344CB8AC3E}">
        <p14:creationId xmlns:p14="http://schemas.microsoft.com/office/powerpoint/2010/main" val="32354480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Video cooking demonstration: Nourish Bowl.</a:t>
            </a:r>
            <a:endParaRPr lang="en-CA" b="0" i="0" dirty="0"/>
          </a:p>
          <a:p>
            <a:endParaRPr lang="en-CA" b="0" i="0" dirty="0"/>
          </a:p>
          <a:p>
            <a:r>
              <a:rPr lang="en-CA" b="1" i="0" dirty="0"/>
              <a:t>Teacher: </a:t>
            </a:r>
            <a:r>
              <a:rPr lang="en-CA" b="0" i="0" dirty="0"/>
              <a:t>This video highlights key elements of creating a Nourish Bowl. Consider discussing the following with students:</a:t>
            </a:r>
          </a:p>
          <a:p>
            <a:pPr marL="171450" indent="-171450">
              <a:buFont typeface="Arial" panose="020B0604020202020204" pitchFamily="34" charset="0"/>
              <a:buChar char="•"/>
            </a:pPr>
            <a:r>
              <a:rPr lang="en-CA" b="0" i="0" dirty="0"/>
              <a:t>The easy-to-customize template for creating a Nourish Bowl</a:t>
            </a:r>
          </a:p>
          <a:p>
            <a:pPr marL="171450" indent="-171450">
              <a:buFont typeface="Arial" panose="020B0604020202020204" pitchFamily="34" charset="0"/>
              <a:buChar char="•"/>
            </a:pPr>
            <a:r>
              <a:rPr lang="en-CA" b="0" i="0" dirty="0"/>
              <a:t>How to cook various whole grains</a:t>
            </a:r>
          </a:p>
          <a:p>
            <a:pPr marL="171450" indent="-171450">
              <a:buFont typeface="Arial" panose="020B0604020202020204" pitchFamily="34" charset="0"/>
              <a:buChar char="•"/>
            </a:pPr>
            <a:r>
              <a:rPr lang="en-CA" b="0" i="0" dirty="0"/>
              <a:t>How to cook various protein foods, such as eggs, meat, or pulses</a:t>
            </a:r>
          </a:p>
          <a:p>
            <a:endParaRPr lang="en-CA" b="1" i="0" dirty="0"/>
          </a:p>
          <a:p>
            <a:pPr marL="0" marR="0" lvl="0" indent="0" algn="l" defTabSz="685800" rtl="0" eaLnBrk="1" fontAlgn="auto" latinLnBrk="0" hangingPunct="1">
              <a:lnSpc>
                <a:spcPct val="100000"/>
              </a:lnSpc>
              <a:spcBef>
                <a:spcPts val="0"/>
              </a:spcBef>
              <a:spcAft>
                <a:spcPts val="0"/>
              </a:spcAft>
              <a:buClrTx/>
              <a:buSzTx/>
              <a:buFontTx/>
              <a:buNone/>
              <a:tabLst/>
              <a:defRPr/>
            </a:pPr>
            <a:r>
              <a:rPr lang="en-CA" b="0" i="0" dirty="0"/>
              <a:t>Note: If embedded video does not play, use the following Vimeo link to access the video: https://vimeo.com/480822494/3d55087546</a:t>
            </a:r>
          </a:p>
        </p:txBody>
      </p:sp>
      <p:sp>
        <p:nvSpPr>
          <p:cNvPr id="4" name="Slide Number Placeholder 3"/>
          <p:cNvSpPr>
            <a:spLocks noGrp="1"/>
          </p:cNvSpPr>
          <p:nvPr>
            <p:ph type="sldNum" sz="quarter" idx="5"/>
          </p:nvPr>
        </p:nvSpPr>
        <p:spPr/>
        <p:txBody>
          <a:bodyPr/>
          <a:lstStyle/>
          <a:p>
            <a:fld id="{B4745A9F-459A-4A2E-AC98-F82562222865}" type="slidenum">
              <a:rPr lang="en-CA" smtClean="0"/>
              <a:t>58</a:t>
            </a:fld>
            <a:endParaRPr lang="en-CA" dirty="0"/>
          </a:p>
        </p:txBody>
      </p:sp>
    </p:spTree>
    <p:extLst>
      <p:ext uri="{BB962C8B-B14F-4D97-AF65-F5344CB8AC3E}">
        <p14:creationId xmlns:p14="http://schemas.microsoft.com/office/powerpoint/2010/main" val="2145085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Provide an overview of the recipe.</a:t>
            </a:r>
            <a:endParaRPr lang="en-CA" b="0" i="0" dirty="0"/>
          </a:p>
          <a:p>
            <a:endParaRPr lang="en-CA" b="0" i="0" dirty="0"/>
          </a:p>
          <a:p>
            <a:r>
              <a:rPr lang="en-CA" b="1" i="0" dirty="0"/>
              <a:t>Teacher: </a:t>
            </a:r>
            <a:r>
              <a:rPr lang="en-CA" b="0" i="0" dirty="0"/>
              <a:t>The recipe is also included in the Student Workbook for students to follow along. Highlight any relevant points for students.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59</a:t>
            </a:fld>
            <a:endParaRPr lang="en-CA" dirty="0"/>
          </a:p>
        </p:txBody>
      </p:sp>
    </p:spTree>
    <p:extLst>
      <p:ext uri="{BB962C8B-B14F-4D97-AF65-F5344CB8AC3E}">
        <p14:creationId xmlns:p14="http://schemas.microsoft.com/office/powerpoint/2010/main" val="96057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Priming for the activity.</a:t>
            </a:r>
          </a:p>
          <a:p>
            <a:endParaRPr lang="en-CA" b="0" dirty="0"/>
          </a:p>
          <a:p>
            <a:r>
              <a:rPr lang="en-CA" b="1" dirty="0"/>
              <a:t>Teacher: </a:t>
            </a:r>
            <a:r>
              <a:rPr lang="en-CA" b="0" dirty="0"/>
              <a:t>Read answer.</a:t>
            </a:r>
            <a:endParaRPr lang="en-CA" b="1" dirty="0"/>
          </a:p>
        </p:txBody>
      </p:sp>
      <p:sp>
        <p:nvSpPr>
          <p:cNvPr id="4" name="Slide Number Placeholder 3"/>
          <p:cNvSpPr>
            <a:spLocks noGrp="1"/>
          </p:cNvSpPr>
          <p:nvPr>
            <p:ph type="sldNum" sz="quarter" idx="5"/>
          </p:nvPr>
        </p:nvSpPr>
        <p:spPr/>
        <p:txBody>
          <a:bodyPr/>
          <a:lstStyle/>
          <a:p>
            <a:fld id="{B4745A9F-459A-4A2E-AC98-F82562222865}" type="slidenum">
              <a:rPr lang="en-CA" smtClean="0"/>
              <a:t>6</a:t>
            </a:fld>
            <a:endParaRPr lang="en-CA" dirty="0"/>
          </a:p>
        </p:txBody>
      </p:sp>
    </p:spTree>
    <p:extLst>
      <p:ext uri="{BB962C8B-B14F-4D97-AF65-F5344CB8AC3E}">
        <p14:creationId xmlns:p14="http://schemas.microsoft.com/office/powerpoint/2010/main" val="1752120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Provide an overview of the recipe.</a:t>
            </a:r>
            <a:endParaRPr lang="en-CA" b="0" i="0" dirty="0"/>
          </a:p>
          <a:p>
            <a:endParaRPr lang="en-CA" b="0" i="0" dirty="0"/>
          </a:p>
          <a:p>
            <a:r>
              <a:rPr lang="en-CA" b="1" i="0" dirty="0"/>
              <a:t>Teacher: </a:t>
            </a:r>
            <a:r>
              <a:rPr lang="en-CA" b="0" i="0" dirty="0"/>
              <a:t>The recipe is also included in the Student Workbook for students to follow along. Highlight any relevant points for students.</a:t>
            </a:r>
          </a:p>
          <a:p>
            <a:endParaRPr lang="en-CA"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60</a:t>
            </a:fld>
            <a:endParaRPr lang="en-CA" dirty="0"/>
          </a:p>
        </p:txBody>
      </p:sp>
    </p:spTree>
    <p:extLst>
      <p:ext uri="{BB962C8B-B14F-4D97-AF65-F5344CB8AC3E}">
        <p14:creationId xmlns:p14="http://schemas.microsoft.com/office/powerpoint/2010/main" val="483840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Provide an overview of the recipe.</a:t>
            </a:r>
            <a:endParaRPr lang="en-CA" b="0" i="0" dirty="0"/>
          </a:p>
          <a:p>
            <a:endParaRPr lang="en-CA" b="0" i="0" dirty="0"/>
          </a:p>
          <a:p>
            <a:r>
              <a:rPr lang="en-CA" b="1" i="0" dirty="0"/>
              <a:t>Teacher: </a:t>
            </a:r>
            <a:r>
              <a:rPr lang="en-CA" b="0" i="0" dirty="0"/>
              <a:t>The recipe is also included in the Student Workbook for students to follow along. Highlight any relevant points for students.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61</a:t>
            </a:fld>
            <a:endParaRPr lang="en-CA" dirty="0"/>
          </a:p>
        </p:txBody>
      </p:sp>
    </p:spTree>
    <p:extLst>
      <p:ext uri="{BB962C8B-B14F-4D97-AF65-F5344CB8AC3E}">
        <p14:creationId xmlns:p14="http://schemas.microsoft.com/office/powerpoint/2010/main" val="37417582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kern="1200" dirty="0">
                <a:solidFill>
                  <a:schemeClr val="tx1"/>
                </a:solidFill>
                <a:effectLst/>
                <a:latin typeface="+mn-lt"/>
                <a:ea typeface="+mn-ea"/>
                <a:cs typeface="+mn-cs"/>
              </a:rPr>
              <a:t>Slide Intent: </a:t>
            </a:r>
            <a:r>
              <a:rPr lang="en-CA" sz="900" b="0" kern="1200" dirty="0">
                <a:solidFill>
                  <a:schemeClr val="tx1"/>
                </a:solidFill>
                <a:effectLst/>
                <a:latin typeface="+mn-lt"/>
                <a:ea typeface="+mn-ea"/>
                <a:cs typeface="+mn-cs"/>
              </a:rPr>
              <a:t>Introduce the recipe.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kern="1200" dirty="0">
                <a:solidFill>
                  <a:schemeClr val="tx1"/>
                </a:solidFill>
                <a:effectLst/>
                <a:highlight>
                  <a:srgbClr val="FFFF00"/>
                </a:highlight>
                <a:latin typeface="+mn-lt"/>
                <a:ea typeface="+mn-ea"/>
                <a:cs typeface="+mn-cs"/>
              </a:rPr>
              <a:t>Teacher: </a:t>
            </a:r>
            <a:r>
              <a:rPr lang="en-CA" sz="900" b="0" kern="1200" dirty="0">
                <a:solidFill>
                  <a:schemeClr val="tx1"/>
                </a:solidFill>
                <a:effectLst/>
                <a:highlight>
                  <a:srgbClr val="FFFF00"/>
                </a:highlight>
                <a:latin typeface="+mn-lt"/>
                <a:ea typeface="+mn-ea"/>
                <a:cs typeface="+mn-cs"/>
              </a:rPr>
              <a:t>The two recipes for this lesson are the Nourish Bowl (simple) and Chili (complex). You can decide if you would like to use one or both of the recipes. </a:t>
            </a:r>
            <a:endParaRPr lang="en-CA" sz="9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fld id="{A7DC23E1-D126-4970-B914-8923FD8A03F9}" type="slidenum">
              <a:rPr lang="en-CA" smtClean="0"/>
              <a:t>62</a:t>
            </a:fld>
            <a:endParaRPr lang="en-CA" dirty="0"/>
          </a:p>
        </p:txBody>
      </p:sp>
    </p:spTree>
    <p:extLst>
      <p:ext uri="{BB962C8B-B14F-4D97-AF65-F5344CB8AC3E}">
        <p14:creationId xmlns:p14="http://schemas.microsoft.com/office/powerpoint/2010/main" val="11157179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Video cooking demonstration: Chili.</a:t>
            </a:r>
            <a:endParaRPr lang="en-CA" b="0" i="0" dirty="0"/>
          </a:p>
          <a:p>
            <a:endParaRPr lang="en-CA" b="0" i="0" dirty="0"/>
          </a:p>
          <a:p>
            <a:r>
              <a:rPr lang="en-CA" b="1" i="0" dirty="0"/>
              <a:t>Teacher: </a:t>
            </a:r>
            <a:r>
              <a:rPr lang="en-CA" b="0" i="0" dirty="0"/>
              <a:t>This video highlights key elements of preparing Chili. Consider discussing the following with students: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dirty="0"/>
              <a:t>The easy-to-customize template for preparing Chili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dirty="0"/>
              <a:t>Knife skills for cutting onions and garlic</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dirty="0"/>
              <a:t>How to avoid burning butter (medium-high heat) and onions and garlic (stir)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dirty="0"/>
              <a:t>The importance of fully cooking ground meat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dirty="0"/>
              <a:t>Draining fat from ground meat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dirty="0"/>
              <a:t>Making</a:t>
            </a:r>
            <a:r>
              <a:rPr lang="en-CA" b="0" i="0" baseline="0" dirty="0"/>
              <a:t> s</a:t>
            </a:r>
            <a:r>
              <a:rPr lang="en-CA" b="0" i="0" dirty="0"/>
              <a:t>ubstitutions, such as crushed tomatoes, another type of beans, or vegetables such as corn</a:t>
            </a:r>
          </a:p>
          <a:p>
            <a:endParaRPr lang="en-CA" b="1" i="0" dirty="0"/>
          </a:p>
          <a:p>
            <a:pPr marL="0" marR="0" lvl="0" indent="0" algn="l" defTabSz="685800" rtl="0" eaLnBrk="1" fontAlgn="auto" latinLnBrk="0" hangingPunct="1">
              <a:lnSpc>
                <a:spcPct val="100000"/>
              </a:lnSpc>
              <a:spcBef>
                <a:spcPts val="0"/>
              </a:spcBef>
              <a:spcAft>
                <a:spcPts val="0"/>
              </a:spcAft>
              <a:buClrTx/>
              <a:buSzTx/>
              <a:buFontTx/>
              <a:buNone/>
              <a:tabLst/>
              <a:defRPr/>
            </a:pPr>
            <a:r>
              <a:rPr lang="en-CA" b="0" i="0" dirty="0"/>
              <a:t>Note: If embedded video does not play, use the following Vimeo link to access the video: https://vimeo.com/480827477/31ac8465f6</a:t>
            </a:r>
          </a:p>
        </p:txBody>
      </p:sp>
      <p:sp>
        <p:nvSpPr>
          <p:cNvPr id="4" name="Slide Number Placeholder 3"/>
          <p:cNvSpPr>
            <a:spLocks noGrp="1"/>
          </p:cNvSpPr>
          <p:nvPr>
            <p:ph type="sldNum" sz="quarter" idx="5"/>
          </p:nvPr>
        </p:nvSpPr>
        <p:spPr/>
        <p:txBody>
          <a:bodyPr/>
          <a:lstStyle/>
          <a:p>
            <a:fld id="{B4745A9F-459A-4A2E-AC98-F82562222865}" type="slidenum">
              <a:rPr lang="en-CA" smtClean="0"/>
              <a:t>63</a:t>
            </a:fld>
            <a:endParaRPr lang="en-CA" dirty="0"/>
          </a:p>
        </p:txBody>
      </p:sp>
    </p:spTree>
    <p:extLst>
      <p:ext uri="{BB962C8B-B14F-4D97-AF65-F5344CB8AC3E}">
        <p14:creationId xmlns:p14="http://schemas.microsoft.com/office/powerpoint/2010/main" val="11339625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Provide an overview of the recipe.</a:t>
            </a:r>
            <a:endParaRPr lang="en-CA" b="0" i="0" dirty="0"/>
          </a:p>
          <a:p>
            <a:endParaRPr lang="en-CA" b="0" i="0" dirty="0"/>
          </a:p>
          <a:p>
            <a:r>
              <a:rPr lang="en-CA" b="1" i="0" dirty="0"/>
              <a:t>Teacher: </a:t>
            </a:r>
            <a:r>
              <a:rPr lang="en-CA" b="0" i="0" dirty="0"/>
              <a:t>The recipe is also included in the Student Workbook for students to follow along. Highlight any relevant points for students.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64</a:t>
            </a:fld>
            <a:endParaRPr lang="en-CA" dirty="0"/>
          </a:p>
        </p:txBody>
      </p:sp>
    </p:spTree>
    <p:extLst>
      <p:ext uri="{BB962C8B-B14F-4D97-AF65-F5344CB8AC3E}">
        <p14:creationId xmlns:p14="http://schemas.microsoft.com/office/powerpoint/2010/main" val="20315686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Provide an overview of the recipe.</a:t>
            </a:r>
            <a:endParaRPr lang="en-CA" b="0" i="0" dirty="0"/>
          </a:p>
          <a:p>
            <a:endParaRPr lang="en-CA" b="0" i="0" dirty="0"/>
          </a:p>
          <a:p>
            <a:r>
              <a:rPr lang="en-CA" b="1" i="0" dirty="0"/>
              <a:t>Teacher: </a:t>
            </a:r>
            <a:r>
              <a:rPr lang="en-CA" b="0" i="0" dirty="0"/>
              <a:t>The recipe is also included in the Student Workbook for students to follow along. Highlight any relevant points for students.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65</a:t>
            </a:fld>
            <a:endParaRPr lang="en-CA" dirty="0"/>
          </a:p>
        </p:txBody>
      </p:sp>
    </p:spTree>
    <p:extLst>
      <p:ext uri="{BB962C8B-B14F-4D97-AF65-F5344CB8AC3E}">
        <p14:creationId xmlns:p14="http://schemas.microsoft.com/office/powerpoint/2010/main" val="3886062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Provide an overview of the recipe.</a:t>
            </a:r>
            <a:endParaRPr lang="en-CA" b="0" i="0" dirty="0"/>
          </a:p>
          <a:p>
            <a:endParaRPr lang="en-CA" b="0" i="0" dirty="0"/>
          </a:p>
          <a:p>
            <a:r>
              <a:rPr lang="en-CA" b="1" i="0" dirty="0"/>
              <a:t>Teacher: </a:t>
            </a:r>
            <a:r>
              <a:rPr lang="en-CA" b="0" i="0" dirty="0"/>
              <a:t>The recipe is also included in the Student Workbook for students to follow along. Highlight any relevant points for students.</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66</a:t>
            </a:fld>
            <a:endParaRPr lang="en-CA" dirty="0"/>
          </a:p>
        </p:txBody>
      </p:sp>
    </p:spTree>
    <p:extLst>
      <p:ext uri="{BB962C8B-B14F-4D97-AF65-F5344CB8AC3E}">
        <p14:creationId xmlns:p14="http://schemas.microsoft.com/office/powerpoint/2010/main" val="4229909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Provide background information.</a:t>
            </a:r>
          </a:p>
          <a:p>
            <a:endParaRPr lang="en-CA" b="0" dirty="0"/>
          </a:p>
          <a:p>
            <a:r>
              <a:rPr lang="en-CA" b="1" dirty="0"/>
              <a:t>Teacher: </a:t>
            </a:r>
            <a:r>
              <a:rPr lang="en-CA" b="0" dirty="0"/>
              <a:t>Read the slide.</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7</a:t>
            </a:fld>
            <a:endParaRPr lang="en-CA" dirty="0"/>
          </a:p>
        </p:txBody>
      </p:sp>
    </p:spTree>
    <p:extLst>
      <p:ext uri="{BB962C8B-B14F-4D97-AF65-F5344CB8AC3E}">
        <p14:creationId xmlns:p14="http://schemas.microsoft.com/office/powerpoint/2010/main" val="424556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Provide background information.</a:t>
            </a:r>
          </a:p>
          <a:p>
            <a:endParaRPr lang="en-CA" b="0" dirty="0"/>
          </a:p>
          <a:p>
            <a:r>
              <a:rPr lang="en-CA" b="1" dirty="0"/>
              <a:t>Teacher: </a:t>
            </a:r>
            <a:r>
              <a:rPr lang="en-CA" b="0" dirty="0"/>
              <a:t>Read the slide.</a:t>
            </a:r>
            <a:endParaRPr lang="en-CA" b="1" dirty="0"/>
          </a:p>
          <a:p>
            <a:endParaRPr lang="en-CA" dirty="0"/>
          </a:p>
          <a:p>
            <a:r>
              <a:rPr lang="en-CA" dirty="0"/>
              <a:t>Note: Calcium and iron are two important nutrients teens do not always get enough of through food intake alone.</a:t>
            </a:r>
          </a:p>
          <a:p>
            <a:endParaRPr lang="en-CA" dirty="0"/>
          </a:p>
          <a:p>
            <a:pPr marL="0" marR="0" lvl="0" indent="0" algn="l" defTabSz="685800" rtl="0" eaLnBrk="1" fontAlgn="auto" latinLnBrk="0" hangingPunct="1">
              <a:lnSpc>
                <a:spcPct val="100000"/>
              </a:lnSpc>
              <a:spcBef>
                <a:spcPts val="0"/>
              </a:spcBef>
              <a:spcAft>
                <a:spcPts val="0"/>
              </a:spcAft>
              <a:buClrTx/>
              <a:buSzTx/>
              <a:buFontTx/>
              <a:buNone/>
              <a:tabLst/>
              <a:defRPr/>
            </a:pPr>
            <a:r>
              <a:rPr lang="en-CA" dirty="0"/>
              <a:t>Source: Health Canada. 2012. </a:t>
            </a:r>
            <a:r>
              <a:rPr lang="en-CA" i="0" dirty="0"/>
              <a:t>Do Canadian adolescents meet their nutrient requirements through food intake alone? https: Accessed Oct. 7, 2020. www.canada.ca/content/dam/hc-sc/migration/hc-sc/fn-an/alt_formats/pdf/surveill/nutrition/commun/art-nutr-adol-eng.pdf </a:t>
            </a:r>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8</a:t>
            </a:fld>
            <a:endParaRPr lang="en-CA" dirty="0"/>
          </a:p>
        </p:txBody>
      </p:sp>
    </p:spTree>
    <p:extLst>
      <p:ext uri="{BB962C8B-B14F-4D97-AF65-F5344CB8AC3E}">
        <p14:creationId xmlns:p14="http://schemas.microsoft.com/office/powerpoint/2010/main" val="2787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Optional: Provide in-depth information if students have questions.</a:t>
            </a:r>
          </a:p>
          <a:p>
            <a:endParaRPr lang="en-CA" b="0" dirty="0"/>
          </a:p>
          <a:p>
            <a:r>
              <a:rPr lang="en-CA" b="1" dirty="0"/>
              <a:t>Teacher: </a:t>
            </a:r>
            <a:r>
              <a:rPr lang="en-CA" b="0" dirty="0"/>
              <a:t>Read the slide content for nutrients students are interested in.</a:t>
            </a:r>
            <a:endParaRPr lang="en-CA" b="1" dirty="0"/>
          </a:p>
          <a:p>
            <a:endParaRPr lang="en-CA" dirty="0"/>
          </a:p>
        </p:txBody>
      </p:sp>
      <p:sp>
        <p:nvSpPr>
          <p:cNvPr id="4" name="Slide Number Placeholder 3"/>
          <p:cNvSpPr>
            <a:spLocks noGrp="1"/>
          </p:cNvSpPr>
          <p:nvPr>
            <p:ph type="sldNum" sz="quarter" idx="5"/>
          </p:nvPr>
        </p:nvSpPr>
        <p:spPr/>
        <p:txBody>
          <a:bodyPr/>
          <a:lstStyle/>
          <a:p>
            <a:fld id="{B4745A9F-459A-4A2E-AC98-F82562222865}" type="slidenum">
              <a:rPr lang="en-CA" smtClean="0"/>
              <a:t>9</a:t>
            </a:fld>
            <a:endParaRPr lang="en-CA" dirty="0"/>
          </a:p>
        </p:txBody>
      </p:sp>
    </p:spTree>
    <p:extLst>
      <p:ext uri="{BB962C8B-B14F-4D97-AF65-F5344CB8AC3E}">
        <p14:creationId xmlns:p14="http://schemas.microsoft.com/office/powerpoint/2010/main" val="351237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2074968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299780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1142325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205969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419635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33473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3754797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359145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233107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408633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4B6AA61-C0E1-4878-B9A0-5A92E4371A61}" type="datetimeFigureOut">
              <a:rPr lang="en-CA" smtClean="0"/>
              <a:t>2022-01-17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FFD2B54-30F1-40FC-92ED-7BFD3A562B66}" type="slidenum">
              <a:rPr lang="en-CA" smtClean="0"/>
              <a:t>‹#›</a:t>
            </a:fld>
            <a:endParaRPr lang="en-CA" dirty="0"/>
          </a:p>
        </p:txBody>
      </p:sp>
    </p:spTree>
    <p:extLst>
      <p:ext uri="{BB962C8B-B14F-4D97-AF65-F5344CB8AC3E}">
        <p14:creationId xmlns:p14="http://schemas.microsoft.com/office/powerpoint/2010/main" val="1753457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4B6AA61-C0E1-4878-B9A0-5A92E4371A61}" type="datetimeFigureOut">
              <a:rPr lang="en-CA" smtClean="0"/>
              <a:t>2022-01-17</a:t>
            </a:fld>
            <a:endParaRPr lang="en-CA"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FFD2B54-30F1-40FC-92ED-7BFD3A562B66}" type="slidenum">
              <a:rPr lang="en-CA" smtClean="0"/>
              <a:t>‹#›</a:t>
            </a:fld>
            <a:endParaRPr lang="en-CA" dirty="0"/>
          </a:p>
        </p:txBody>
      </p:sp>
    </p:spTree>
    <p:extLst>
      <p:ext uri="{BB962C8B-B14F-4D97-AF65-F5344CB8AC3E}">
        <p14:creationId xmlns:p14="http://schemas.microsoft.com/office/powerpoint/2010/main" val="94871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player.vimeo.com/video/465806311?app_id=122963" TargetMode="External"/><Relationship Id="rId5" Type="http://schemas.openxmlformats.org/officeDocument/2006/relationships/image" Target="../media/image5.tif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3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3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3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3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3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5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5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5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player.vimeo.com/video/480822494?app_id=122963" TargetMode="External"/><Relationship Id="rId5" Type="http://schemas.openxmlformats.org/officeDocument/2006/relationships/image" Target="../media/image53.jpeg"/><Relationship Id="rId4" Type="http://schemas.openxmlformats.org/officeDocument/2006/relationships/image" Target="../media/image5.tiff"/></Relationships>
</file>

<file path=ppt/slides/_rels/slide5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6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6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6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ideo" Target="https://player.vimeo.com/video/480827477?app_id=122963" TargetMode="External"/><Relationship Id="rId5" Type="http://schemas.openxmlformats.org/officeDocument/2006/relationships/image" Target="../media/image58.jpeg"/><Relationship Id="rId4" Type="http://schemas.openxmlformats.org/officeDocument/2006/relationships/image" Target="../media/image5.tiff"/></Relationships>
</file>

<file path=ppt/slides/_rels/slide6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6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0.tiff"/></Relationships>
</file>

<file path=ppt/slides/_rels/slide6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6B9C-1349-48D5-BCF0-957B111144BC}"/>
              </a:ext>
            </a:extLst>
          </p:cNvPr>
          <p:cNvSpPr>
            <a:spLocks noGrp="1"/>
          </p:cNvSpPr>
          <p:nvPr>
            <p:ph type="ctrTitle"/>
          </p:nvPr>
        </p:nvSpPr>
        <p:spPr>
          <a:xfrm>
            <a:off x="577516" y="902118"/>
            <a:ext cx="6858000" cy="1790700"/>
          </a:xfrm>
        </p:spPr>
        <p:txBody>
          <a:bodyPr anchor="t">
            <a:normAutofit/>
          </a:bodyPr>
          <a:lstStyle/>
          <a:p>
            <a:pPr algn="l">
              <a:lnSpc>
                <a:spcPct val="100000"/>
              </a:lnSpc>
              <a:spcBef>
                <a:spcPts val="300"/>
              </a:spcBef>
            </a:pPr>
            <a:r>
              <a:rPr lang="en-CA" sz="3300" dirty="0">
                <a:solidFill>
                  <a:srgbClr val="00A3DB"/>
                </a:solidFill>
                <a:latin typeface="Impact" panose="020B0806030902050204" pitchFamily="34" charset="0"/>
                <a:ea typeface="+mn-ea"/>
                <a:cs typeface="+mn-cs"/>
              </a:rPr>
              <a:t>LESSON 2</a:t>
            </a:r>
            <a:br>
              <a:rPr lang="en-CA" sz="3300" dirty="0">
                <a:solidFill>
                  <a:srgbClr val="00A3DB"/>
                </a:solidFill>
                <a:latin typeface="Impact" panose="020B0806030902050204" pitchFamily="34" charset="0"/>
                <a:ea typeface="+mn-ea"/>
                <a:cs typeface="+mn-cs"/>
              </a:rPr>
            </a:br>
            <a:r>
              <a:rPr lang="en-CA" sz="3300" dirty="0">
                <a:solidFill>
                  <a:srgbClr val="00A3DB"/>
                </a:solidFill>
                <a:latin typeface="Impact" panose="020B0806030902050204" pitchFamily="34" charset="0"/>
                <a:ea typeface="+mn-ea"/>
                <a:cs typeface="+mn-cs"/>
              </a:rPr>
              <a:t>EXPLORING VARIETY</a:t>
            </a:r>
            <a:br>
              <a:rPr lang="en-CA" sz="3300" dirty="0">
                <a:solidFill>
                  <a:srgbClr val="00A3DB"/>
                </a:solidFill>
                <a:latin typeface="Impact" panose="020B0806030902050204" pitchFamily="34" charset="0"/>
                <a:ea typeface="+mn-ea"/>
                <a:cs typeface="+mn-cs"/>
              </a:rPr>
            </a:br>
            <a:endParaRPr lang="en-CA" sz="3300" dirty="0">
              <a:latin typeface="Georgia" panose="02040502050405020303" pitchFamily="18" charset="0"/>
              <a:ea typeface="+mn-ea"/>
              <a:cs typeface="+mn-cs"/>
            </a:endParaRPr>
          </a:p>
        </p:txBody>
      </p:sp>
      <p:pic>
        <p:nvPicPr>
          <p:cNvPr id="4" name="Picture 3">
            <a:extLst>
              <a:ext uri="{FF2B5EF4-FFF2-40B4-BE49-F238E27FC236}">
                <a16:creationId xmlns:a16="http://schemas.microsoft.com/office/drawing/2014/main" id="{B4FA643E-29D5-0F48-99F4-1DA216244A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95525"/>
            <a:ext cx="9144000" cy="2847975"/>
          </a:xfrm>
          <a:prstGeom prst="rect">
            <a:avLst/>
          </a:prstGeom>
        </p:spPr>
      </p:pic>
      <p:sp>
        <p:nvSpPr>
          <p:cNvPr id="8" name="Title 1">
            <a:extLst>
              <a:ext uri="{FF2B5EF4-FFF2-40B4-BE49-F238E27FC236}">
                <a16:creationId xmlns:a16="http://schemas.microsoft.com/office/drawing/2014/main" id="{5F35247E-CA5D-4D42-8AFA-F160FD956950}"/>
              </a:ext>
            </a:extLst>
          </p:cNvPr>
          <p:cNvSpPr txBox="1">
            <a:spLocks/>
          </p:cNvSpPr>
          <p:nvPr/>
        </p:nvSpPr>
        <p:spPr>
          <a:xfrm>
            <a:off x="591205" y="291628"/>
            <a:ext cx="4256690" cy="40993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CA" sz="2100" dirty="0">
                <a:latin typeface="Georgia" panose="02040502050405020303" pitchFamily="18" charset="0"/>
              </a:rPr>
            </a:br>
            <a:br>
              <a:rPr lang="en-CA" sz="2100" dirty="0">
                <a:latin typeface="Georgia" panose="02040502050405020303" pitchFamily="18" charset="0"/>
              </a:rPr>
            </a:br>
            <a:r>
              <a:rPr lang="en-CA" sz="2100" dirty="0">
                <a:latin typeface="Georgia" panose="02040502050405020303" pitchFamily="18" charset="0"/>
              </a:rPr>
              <a:t>Module 1: DIY Meals and Snacks</a:t>
            </a:r>
          </a:p>
        </p:txBody>
      </p:sp>
      <p:pic>
        <p:nvPicPr>
          <p:cNvPr id="9" name="Picture 8">
            <a:extLst>
              <a:ext uri="{FF2B5EF4-FFF2-40B4-BE49-F238E27FC236}">
                <a16:creationId xmlns:a16="http://schemas.microsoft.com/office/drawing/2014/main" id="{992163CD-28D1-5D49-9AB0-1D6ECA978F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3686" y="4412640"/>
            <a:ext cx="2390775" cy="447675"/>
          </a:xfrm>
          <a:prstGeom prst="rect">
            <a:avLst/>
          </a:prstGeom>
        </p:spPr>
      </p:pic>
    </p:spTree>
    <p:extLst>
      <p:ext uri="{BB962C8B-B14F-4D97-AF65-F5344CB8AC3E}">
        <p14:creationId xmlns:p14="http://schemas.microsoft.com/office/powerpoint/2010/main" val="3722999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60EB2D27-91B3-104B-AE0D-82603D7CC1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356" y="421768"/>
            <a:ext cx="8398230" cy="4298399"/>
          </a:xfrm>
          <a:prstGeom prst="rect">
            <a:avLst/>
          </a:prstGeom>
        </p:spPr>
      </p:pic>
    </p:spTree>
    <p:extLst>
      <p:ext uri="{BB962C8B-B14F-4D97-AF65-F5344CB8AC3E}">
        <p14:creationId xmlns:p14="http://schemas.microsoft.com/office/powerpoint/2010/main" val="2422099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CA94BBDD-B741-A646-A63F-DEF5F2A18C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356" y="421768"/>
            <a:ext cx="8398230" cy="4298399"/>
          </a:xfrm>
          <a:prstGeom prst="rect">
            <a:avLst/>
          </a:prstGeom>
        </p:spPr>
      </p:pic>
    </p:spTree>
    <p:extLst>
      <p:ext uri="{BB962C8B-B14F-4D97-AF65-F5344CB8AC3E}">
        <p14:creationId xmlns:p14="http://schemas.microsoft.com/office/powerpoint/2010/main" val="1966609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2D13589-786D-8B42-B151-2CFB58E09B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15" y="417496"/>
            <a:ext cx="8395170" cy="4308508"/>
          </a:xfrm>
          <a:prstGeom prst="rect">
            <a:avLst/>
          </a:prstGeom>
        </p:spPr>
      </p:pic>
    </p:spTree>
    <p:extLst>
      <p:ext uri="{BB962C8B-B14F-4D97-AF65-F5344CB8AC3E}">
        <p14:creationId xmlns:p14="http://schemas.microsoft.com/office/powerpoint/2010/main" val="1248724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A4BB2-BE1D-0041-8F67-99AA1E0012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sp>
        <p:nvSpPr>
          <p:cNvPr id="2" name="Title 1">
            <a:extLst>
              <a:ext uri="{FF2B5EF4-FFF2-40B4-BE49-F238E27FC236}">
                <a16:creationId xmlns:a16="http://schemas.microsoft.com/office/drawing/2014/main" id="{B1689E4A-F9AE-4BC1-BCF1-BDE1CEA3DFE7}"/>
              </a:ext>
            </a:extLst>
          </p:cNvPr>
          <p:cNvSpPr>
            <a:spLocks noGrp="1"/>
          </p:cNvSpPr>
          <p:nvPr>
            <p:ph type="title"/>
          </p:nvPr>
        </p:nvSpPr>
        <p:spPr>
          <a:xfrm>
            <a:off x="628650" y="1102930"/>
            <a:ext cx="7886700" cy="676193"/>
          </a:xfrm>
        </p:spPr>
        <p:txBody>
          <a:bodyPr anchor="t">
            <a:normAutofit/>
          </a:bodyPr>
          <a:lstStyle/>
          <a:p>
            <a:r>
              <a:rPr lang="en-CA" sz="2400" dirty="0">
                <a:solidFill>
                  <a:srgbClr val="00A3DB"/>
                </a:solidFill>
                <a:latin typeface="Impact" panose="020B0806030902050204" pitchFamily="34" charset="0"/>
              </a:rPr>
              <a:t>HOW TO GET THE NUTRIENTS YOUR BODY NEEDS</a:t>
            </a:r>
          </a:p>
        </p:txBody>
      </p:sp>
      <p:sp>
        <p:nvSpPr>
          <p:cNvPr id="3" name="Content Placeholder 2">
            <a:extLst>
              <a:ext uri="{FF2B5EF4-FFF2-40B4-BE49-F238E27FC236}">
                <a16:creationId xmlns:a16="http://schemas.microsoft.com/office/drawing/2014/main" id="{69283F3E-A5FE-4E99-ABB9-A95E4AD0CDB5}"/>
              </a:ext>
            </a:extLst>
          </p:cNvPr>
          <p:cNvSpPr>
            <a:spLocks noGrp="1"/>
          </p:cNvSpPr>
          <p:nvPr>
            <p:ph idx="1"/>
          </p:nvPr>
        </p:nvSpPr>
        <p:spPr>
          <a:xfrm>
            <a:off x="628650" y="1779123"/>
            <a:ext cx="7886700" cy="3263504"/>
          </a:xfrm>
        </p:spPr>
        <p:txBody>
          <a:bodyPr>
            <a:normAutofit/>
          </a:bodyPr>
          <a:lstStyle/>
          <a:p>
            <a:r>
              <a:rPr lang="en-CA" sz="1650" dirty="0">
                <a:latin typeface="Georgia" panose="02040502050405020303" pitchFamily="18" charset="0"/>
              </a:rPr>
              <a:t>Eat a variety of foods from vegetables and fruits, whole grain foods, and protein foods categories each day.</a:t>
            </a:r>
          </a:p>
          <a:p>
            <a:endParaRPr lang="en-CA" sz="1650" dirty="0">
              <a:latin typeface="Georgia" panose="02040502050405020303" pitchFamily="18" charset="0"/>
            </a:endParaRPr>
          </a:p>
          <a:p>
            <a:pPr>
              <a:lnSpc>
                <a:spcPct val="100000"/>
              </a:lnSpc>
            </a:pPr>
            <a:r>
              <a:rPr lang="en-CA" sz="1650" dirty="0">
                <a:latin typeface="Georgia" panose="02040502050405020303" pitchFamily="18" charset="0"/>
              </a:rPr>
              <a:t>What matters most is how and what you eat over time,</a:t>
            </a:r>
            <a:r>
              <a:rPr lang="en-CA" sz="1650" b="1" i="1" dirty="0">
                <a:latin typeface="Georgia" panose="02040502050405020303" pitchFamily="18" charset="0"/>
              </a:rPr>
              <a:t> </a:t>
            </a:r>
            <a:r>
              <a:rPr lang="en-CA" sz="1650" dirty="0">
                <a:latin typeface="Georgia" panose="02040502050405020303" pitchFamily="18" charset="0"/>
              </a:rPr>
              <a:t>and how that makes you feel, rather than following a precise meal or snack structure every single day.</a:t>
            </a:r>
          </a:p>
          <a:p>
            <a:endParaRPr lang="en-CA" sz="1650" dirty="0">
              <a:latin typeface="Georgia" panose="02040502050405020303" pitchFamily="18" charset="0"/>
            </a:endParaRPr>
          </a:p>
          <a:p>
            <a:r>
              <a:rPr lang="en-CA" sz="1650" dirty="0">
                <a:latin typeface="Georgia" panose="02040502050405020303" pitchFamily="18" charset="0"/>
              </a:rPr>
              <a:t>Some eating patterns can make it more challenging to get the nutrients you need (e.g., allergies, vegetarian eating patterns).</a:t>
            </a:r>
          </a:p>
          <a:p>
            <a:pPr lvl="1"/>
            <a:r>
              <a:rPr lang="en-CA" sz="1650" dirty="0">
                <a:latin typeface="Georgia" panose="02040502050405020303" pitchFamily="18" charset="0"/>
              </a:rPr>
              <a:t>Talk to your caregiver and/or a trusted health care provider for guidance.</a:t>
            </a:r>
          </a:p>
        </p:txBody>
      </p:sp>
    </p:spTree>
    <p:extLst>
      <p:ext uri="{BB962C8B-B14F-4D97-AF65-F5344CB8AC3E}">
        <p14:creationId xmlns:p14="http://schemas.microsoft.com/office/powerpoint/2010/main" val="3453298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5506-EC31-48A5-A3DB-1E8781296271}"/>
              </a:ext>
            </a:extLst>
          </p:cNvPr>
          <p:cNvSpPr>
            <a:spLocks noGrp="1"/>
          </p:cNvSpPr>
          <p:nvPr>
            <p:ph type="title"/>
          </p:nvPr>
        </p:nvSpPr>
        <p:spPr>
          <a:xfrm>
            <a:off x="628650" y="1021801"/>
            <a:ext cx="7886700" cy="994172"/>
          </a:xfrm>
        </p:spPr>
        <p:txBody>
          <a:bodyPr anchor="t">
            <a:normAutofit/>
          </a:bodyPr>
          <a:lstStyle/>
          <a:p>
            <a:r>
              <a:rPr lang="en-CA" sz="2400" dirty="0">
                <a:solidFill>
                  <a:srgbClr val="00A3DB"/>
                </a:solidFill>
                <a:latin typeface="Impact" panose="020B0806030902050204" pitchFamily="34" charset="0"/>
              </a:rPr>
              <a:t>PERCENT DAILY VALUE (% DV)</a:t>
            </a:r>
          </a:p>
        </p:txBody>
      </p:sp>
      <p:sp>
        <p:nvSpPr>
          <p:cNvPr id="3" name="Content Placeholder 2">
            <a:extLst>
              <a:ext uri="{FF2B5EF4-FFF2-40B4-BE49-F238E27FC236}">
                <a16:creationId xmlns:a16="http://schemas.microsoft.com/office/drawing/2014/main" id="{8CDD4F37-59FA-434F-A3A6-7680AE0C9F6E}"/>
              </a:ext>
            </a:extLst>
          </p:cNvPr>
          <p:cNvSpPr>
            <a:spLocks noGrp="1"/>
          </p:cNvSpPr>
          <p:nvPr>
            <p:ph idx="1"/>
          </p:nvPr>
        </p:nvSpPr>
        <p:spPr>
          <a:xfrm>
            <a:off x="628651" y="1648768"/>
            <a:ext cx="7359211" cy="3263504"/>
          </a:xfrm>
        </p:spPr>
        <p:txBody>
          <a:bodyPr>
            <a:normAutofit/>
          </a:bodyPr>
          <a:lstStyle/>
          <a:p>
            <a:r>
              <a:rPr lang="en-CA" sz="1650" dirty="0">
                <a:latin typeface="Georgia" panose="02040502050405020303" pitchFamily="18" charset="0"/>
              </a:rPr>
              <a:t>Health Canada uses % DV for food labelling.</a:t>
            </a:r>
          </a:p>
          <a:p>
            <a:endParaRPr lang="en-CA" sz="1650" dirty="0">
              <a:latin typeface="Georgia" panose="02040502050405020303" pitchFamily="18" charset="0"/>
            </a:endParaRPr>
          </a:p>
          <a:p>
            <a:r>
              <a:rPr lang="en-CA" sz="1650" dirty="0">
                <a:latin typeface="Georgia" panose="02040502050405020303" pitchFamily="18" charset="0"/>
              </a:rPr>
              <a:t>It shows whether a food has a little or a lot of a specific nutrient.</a:t>
            </a:r>
          </a:p>
          <a:p>
            <a:pPr lvl="1"/>
            <a:r>
              <a:rPr lang="en-CA" sz="1650" dirty="0">
                <a:latin typeface="Georgia" panose="02040502050405020303" pitchFamily="18" charset="0"/>
              </a:rPr>
              <a:t>5% DV is a little.</a:t>
            </a:r>
          </a:p>
          <a:p>
            <a:pPr lvl="1"/>
            <a:r>
              <a:rPr lang="en-CA" sz="1650" dirty="0">
                <a:latin typeface="Georgia" panose="02040502050405020303" pitchFamily="18" charset="0"/>
              </a:rPr>
              <a:t>15% DV is a lot.</a:t>
            </a:r>
          </a:p>
          <a:p>
            <a:pPr marL="342900" lvl="1" indent="0">
              <a:buNone/>
            </a:pPr>
            <a:endParaRPr lang="en-CA" dirty="0"/>
          </a:p>
          <a:p>
            <a:pPr marL="342900" lvl="1" indent="0">
              <a:buNone/>
            </a:pPr>
            <a:endParaRPr lang="en-CA" dirty="0"/>
          </a:p>
          <a:p>
            <a:pPr marL="342900" lvl="1" indent="0">
              <a:buNone/>
            </a:pPr>
            <a:endParaRPr lang="en-CA" dirty="0"/>
          </a:p>
          <a:p>
            <a:endParaRPr lang="en-CA" dirty="0"/>
          </a:p>
        </p:txBody>
      </p:sp>
      <p:pic>
        <p:nvPicPr>
          <p:cNvPr id="4" name="Picture 3">
            <a:extLst>
              <a:ext uri="{FF2B5EF4-FFF2-40B4-BE49-F238E27FC236}">
                <a16:creationId xmlns:a16="http://schemas.microsoft.com/office/drawing/2014/main" id="{F23FD9CF-73C1-424B-9259-629D18BE9E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spTree>
    <p:extLst>
      <p:ext uri="{BB962C8B-B14F-4D97-AF65-F5344CB8AC3E}">
        <p14:creationId xmlns:p14="http://schemas.microsoft.com/office/powerpoint/2010/main" val="3189532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5506-EC31-48A5-A3DB-1E8781296271}"/>
              </a:ext>
            </a:extLst>
          </p:cNvPr>
          <p:cNvSpPr>
            <a:spLocks noGrp="1"/>
          </p:cNvSpPr>
          <p:nvPr>
            <p:ph type="title"/>
          </p:nvPr>
        </p:nvSpPr>
        <p:spPr>
          <a:xfrm>
            <a:off x="628650" y="1011291"/>
            <a:ext cx="7886700" cy="994172"/>
          </a:xfrm>
        </p:spPr>
        <p:txBody>
          <a:bodyPr anchor="t">
            <a:normAutofit/>
          </a:bodyPr>
          <a:lstStyle/>
          <a:p>
            <a:r>
              <a:rPr lang="en-CA" sz="2400" dirty="0">
                <a:solidFill>
                  <a:srgbClr val="00A3DB"/>
                </a:solidFill>
                <a:latin typeface="Impact" panose="020B0806030902050204" pitchFamily="34" charset="0"/>
              </a:rPr>
              <a:t>PERCENT DAILY VALUE (% DV)</a:t>
            </a:r>
          </a:p>
        </p:txBody>
      </p:sp>
      <p:sp>
        <p:nvSpPr>
          <p:cNvPr id="3" name="Content Placeholder 2">
            <a:extLst>
              <a:ext uri="{FF2B5EF4-FFF2-40B4-BE49-F238E27FC236}">
                <a16:creationId xmlns:a16="http://schemas.microsoft.com/office/drawing/2014/main" id="{8CDD4F37-59FA-434F-A3A6-7680AE0C9F6E}"/>
              </a:ext>
            </a:extLst>
          </p:cNvPr>
          <p:cNvSpPr>
            <a:spLocks noGrp="1"/>
          </p:cNvSpPr>
          <p:nvPr>
            <p:ph idx="1"/>
          </p:nvPr>
        </p:nvSpPr>
        <p:spPr>
          <a:xfrm>
            <a:off x="628650" y="1611389"/>
            <a:ext cx="8029575" cy="3263504"/>
          </a:xfrm>
        </p:spPr>
        <p:txBody>
          <a:bodyPr>
            <a:normAutofit/>
          </a:bodyPr>
          <a:lstStyle/>
          <a:p>
            <a:r>
              <a:rPr lang="en-CA" sz="1650" dirty="0">
                <a:latin typeface="Georgia" panose="02040502050405020303" pitchFamily="18" charset="0"/>
              </a:rPr>
              <a:t>% DV for vitamins and minerals is based on the highest recommended intake for each age and sex.</a:t>
            </a:r>
          </a:p>
          <a:p>
            <a:endParaRPr lang="en-CA" sz="1650" dirty="0">
              <a:latin typeface="Georgia" panose="02040502050405020303" pitchFamily="18" charset="0"/>
            </a:endParaRPr>
          </a:p>
          <a:p>
            <a:r>
              <a:rPr lang="en-CA" sz="1650" dirty="0">
                <a:latin typeface="Georgia" panose="02040502050405020303" pitchFamily="18" charset="0"/>
              </a:rPr>
              <a:t>The macronutrient protein does not have a % DV. Instead, foods are classified as</a:t>
            </a:r>
          </a:p>
          <a:p>
            <a:pPr lvl="1"/>
            <a:r>
              <a:rPr lang="en-CA" sz="1650" dirty="0">
                <a:latin typeface="Georgia" panose="02040502050405020303" pitchFamily="18" charset="0"/>
              </a:rPr>
              <a:t>low source of protein,</a:t>
            </a:r>
          </a:p>
          <a:p>
            <a:pPr lvl="1"/>
            <a:r>
              <a:rPr lang="en-CA" sz="1650" dirty="0">
                <a:latin typeface="Georgia" panose="02040502050405020303" pitchFamily="18" charset="0"/>
              </a:rPr>
              <a:t>good source of protein, or</a:t>
            </a:r>
          </a:p>
          <a:p>
            <a:pPr lvl="1"/>
            <a:r>
              <a:rPr lang="en-CA" sz="1650" dirty="0">
                <a:latin typeface="Georgia" panose="02040502050405020303" pitchFamily="18" charset="0"/>
              </a:rPr>
              <a:t>excellent source of protein.</a:t>
            </a:r>
          </a:p>
          <a:p>
            <a:endParaRPr lang="en-CA" dirty="0"/>
          </a:p>
        </p:txBody>
      </p:sp>
      <p:pic>
        <p:nvPicPr>
          <p:cNvPr id="4" name="Picture 3">
            <a:extLst>
              <a:ext uri="{FF2B5EF4-FFF2-40B4-BE49-F238E27FC236}">
                <a16:creationId xmlns:a16="http://schemas.microsoft.com/office/drawing/2014/main" id="{C9600F36-9C95-004C-96A5-6E735D5D73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spTree>
    <p:extLst>
      <p:ext uri="{BB962C8B-B14F-4D97-AF65-F5344CB8AC3E}">
        <p14:creationId xmlns:p14="http://schemas.microsoft.com/office/powerpoint/2010/main" val="3613353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46C7F2-F50B-5E4A-97A8-F8E4FAC568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F8162FEE-7EDC-4FF3-A7FC-AD0AAF22C7EC}"/>
              </a:ext>
            </a:extLst>
          </p:cNvPr>
          <p:cNvSpPr>
            <a:spLocks noGrp="1"/>
          </p:cNvSpPr>
          <p:nvPr>
            <p:ph type="title"/>
          </p:nvPr>
        </p:nvSpPr>
        <p:spPr>
          <a:xfrm>
            <a:off x="1049064" y="1805359"/>
            <a:ext cx="8094936" cy="2017411"/>
          </a:xfrm>
        </p:spPr>
        <p:txBody>
          <a:bodyPr anchor="t">
            <a:normAutofit/>
          </a:bodyPr>
          <a:lstStyle/>
          <a:p>
            <a:r>
              <a:rPr lang="en-CA" dirty="0">
                <a:solidFill>
                  <a:srgbClr val="00A3DB"/>
                </a:solidFill>
                <a:latin typeface="Impact" panose="020B0806030902050204" pitchFamily="34" charset="0"/>
              </a:rPr>
              <a:t>ACTIVITY: </a:t>
            </a:r>
            <a:br>
              <a:rPr lang="en-CA" dirty="0">
                <a:solidFill>
                  <a:srgbClr val="00A3DB"/>
                </a:solidFill>
                <a:latin typeface="Impact" panose="020B0806030902050204" pitchFamily="34" charset="0"/>
              </a:rPr>
            </a:br>
            <a:r>
              <a:rPr lang="en-CA" dirty="0">
                <a:solidFill>
                  <a:srgbClr val="00A3DB"/>
                </a:solidFill>
                <a:latin typeface="Impact" panose="020B0806030902050204" pitchFamily="34" charset="0"/>
              </a:rPr>
              <a:t>FOOD PROFILES</a:t>
            </a:r>
          </a:p>
        </p:txBody>
      </p:sp>
      <p:pic>
        <p:nvPicPr>
          <p:cNvPr id="3" name="Picture 2">
            <a:extLst>
              <a:ext uri="{FF2B5EF4-FFF2-40B4-BE49-F238E27FC236}">
                <a16:creationId xmlns:a16="http://schemas.microsoft.com/office/drawing/2014/main" id="{2BFD3A28-84C1-EF4F-90CE-94B2BF0312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6483" y="234950"/>
            <a:ext cx="4876800" cy="4673600"/>
          </a:xfrm>
          <a:prstGeom prst="rect">
            <a:avLst/>
          </a:prstGeom>
        </p:spPr>
      </p:pic>
    </p:spTree>
    <p:extLst>
      <p:ext uri="{BB962C8B-B14F-4D97-AF65-F5344CB8AC3E}">
        <p14:creationId xmlns:p14="http://schemas.microsoft.com/office/powerpoint/2010/main" val="248355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46C7F2-F50B-5E4A-97A8-F8E4FAC568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60C1D9DA-89E5-420E-B62B-DE472181577A}"/>
              </a:ext>
            </a:extLst>
          </p:cNvPr>
          <p:cNvSpPr>
            <a:spLocks noGrp="1"/>
          </p:cNvSpPr>
          <p:nvPr>
            <p:ph idx="1"/>
          </p:nvPr>
        </p:nvSpPr>
        <p:spPr>
          <a:xfrm>
            <a:off x="765284" y="1879996"/>
            <a:ext cx="7886700" cy="3263504"/>
          </a:xfrm>
        </p:spPr>
        <p:txBody>
          <a:bodyPr/>
          <a:lstStyle/>
          <a:p>
            <a:pPr marL="342900" indent="-342900">
              <a:buFont typeface="+mj-lt"/>
              <a:buAutoNum type="arabicPeriod"/>
            </a:pPr>
            <a:r>
              <a:rPr lang="en-CA" sz="1800" dirty="0">
                <a:latin typeface="Georgia" panose="02040502050405020303" pitchFamily="18" charset="0"/>
              </a:rPr>
              <a:t>Divide into three groups.</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en-CA" sz="1800" dirty="0">
                <a:latin typeface="Georgia" panose="02040502050405020303" pitchFamily="18" charset="0"/>
              </a:rPr>
              <a:t>Each group will review one set of nutrient graphs: vegetables and fruits, whole grain foods, or protein foods.</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en-CA" sz="1800" dirty="0">
                <a:latin typeface="Georgia" panose="02040502050405020303" pitchFamily="18" charset="0"/>
              </a:rPr>
              <a:t>Each group will share their findings with the class.</a:t>
            </a:r>
          </a:p>
        </p:txBody>
      </p:sp>
      <p:sp>
        <p:nvSpPr>
          <p:cNvPr id="5" name="Title 1">
            <a:extLst>
              <a:ext uri="{FF2B5EF4-FFF2-40B4-BE49-F238E27FC236}">
                <a16:creationId xmlns:a16="http://schemas.microsoft.com/office/drawing/2014/main" id="{CAB0235F-E238-4BCC-BDF9-1C75E4797C85}"/>
              </a:ext>
            </a:extLst>
          </p:cNvPr>
          <p:cNvSpPr>
            <a:spLocks noGrp="1"/>
          </p:cNvSpPr>
          <p:nvPr>
            <p:ph type="title"/>
          </p:nvPr>
        </p:nvSpPr>
        <p:spPr>
          <a:xfrm>
            <a:off x="765284" y="661394"/>
            <a:ext cx="8094936" cy="2017411"/>
          </a:xfrm>
        </p:spPr>
        <p:txBody>
          <a:bodyPr anchor="t">
            <a:normAutofit/>
          </a:bodyPr>
          <a:lstStyle/>
          <a:p>
            <a:r>
              <a:rPr lang="en-CA" dirty="0">
                <a:solidFill>
                  <a:srgbClr val="00A3DB"/>
                </a:solidFill>
                <a:latin typeface="Impact" panose="020B0806030902050204" pitchFamily="34" charset="0"/>
              </a:rPr>
              <a:t>ACTIVITY: </a:t>
            </a:r>
            <a:br>
              <a:rPr lang="en-CA" dirty="0">
                <a:solidFill>
                  <a:srgbClr val="00A3DB"/>
                </a:solidFill>
                <a:latin typeface="Impact" panose="020B0806030902050204" pitchFamily="34" charset="0"/>
              </a:rPr>
            </a:br>
            <a:r>
              <a:rPr lang="en-CA" dirty="0">
                <a:solidFill>
                  <a:srgbClr val="00A3DB"/>
                </a:solidFill>
                <a:latin typeface="Impact" panose="020B0806030902050204" pitchFamily="34" charset="0"/>
              </a:rPr>
              <a:t>FOOD PROFILES</a:t>
            </a:r>
          </a:p>
        </p:txBody>
      </p:sp>
    </p:spTree>
    <p:extLst>
      <p:ext uri="{BB962C8B-B14F-4D97-AF65-F5344CB8AC3E}">
        <p14:creationId xmlns:p14="http://schemas.microsoft.com/office/powerpoint/2010/main" val="1219287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37EBF8E0-F8FA-1842-9664-1DCB3D46B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2750" y="355600"/>
            <a:ext cx="5778500" cy="4432300"/>
          </a:xfrm>
          <a:prstGeom prst="rect">
            <a:avLst/>
          </a:prstGeom>
        </p:spPr>
      </p:pic>
    </p:spTree>
    <p:extLst>
      <p:ext uri="{BB962C8B-B14F-4D97-AF65-F5344CB8AC3E}">
        <p14:creationId xmlns:p14="http://schemas.microsoft.com/office/powerpoint/2010/main" val="2229036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C22BAD38-2F16-1B44-80E6-B5F9447AE3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5450" y="351204"/>
            <a:ext cx="5765800" cy="4432300"/>
          </a:xfrm>
          <a:prstGeom prst="rect">
            <a:avLst/>
          </a:prstGeom>
        </p:spPr>
      </p:pic>
    </p:spTree>
    <p:extLst>
      <p:ext uri="{BB962C8B-B14F-4D97-AF65-F5344CB8AC3E}">
        <p14:creationId xmlns:p14="http://schemas.microsoft.com/office/powerpoint/2010/main" val="380166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FA879D-7C1F-894B-831D-0B87464051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a:extLst>
              <a:ext uri="{FF2B5EF4-FFF2-40B4-BE49-F238E27FC236}">
                <a16:creationId xmlns:a16="http://schemas.microsoft.com/office/drawing/2014/main" id="{39EA72FF-8FA4-0041-925F-80942317694E}"/>
              </a:ext>
            </a:extLst>
          </p:cNvPr>
          <p:cNvSpPr>
            <a:spLocks noGrp="1"/>
          </p:cNvSpPr>
          <p:nvPr>
            <p:ph type="title"/>
          </p:nvPr>
        </p:nvSpPr>
        <p:spPr>
          <a:xfrm>
            <a:off x="1121855" y="1259575"/>
            <a:ext cx="7886700" cy="994172"/>
          </a:xfrm>
        </p:spPr>
        <p:txBody>
          <a:bodyPr>
            <a:normAutofit/>
          </a:bodyPr>
          <a:lstStyle/>
          <a:p>
            <a:r>
              <a:rPr lang="en-CA" dirty="0">
                <a:solidFill>
                  <a:srgbClr val="00A3DB"/>
                </a:solidFill>
                <a:latin typeface="Impact" panose="020B0806030902050204" pitchFamily="34" charset="0"/>
              </a:rPr>
              <a:t>CHALLENGE</a:t>
            </a:r>
            <a:r>
              <a:rPr lang="en-CA" sz="4050" dirty="0"/>
              <a:t> </a:t>
            </a:r>
          </a:p>
        </p:txBody>
      </p:sp>
      <p:sp>
        <p:nvSpPr>
          <p:cNvPr id="3" name="Content Placeholder 2">
            <a:extLst>
              <a:ext uri="{FF2B5EF4-FFF2-40B4-BE49-F238E27FC236}">
                <a16:creationId xmlns:a16="http://schemas.microsoft.com/office/drawing/2014/main" id="{EC047050-2F68-4238-9A55-D7134971625E}"/>
              </a:ext>
            </a:extLst>
          </p:cNvPr>
          <p:cNvSpPr>
            <a:spLocks noGrp="1"/>
          </p:cNvSpPr>
          <p:nvPr>
            <p:ph idx="1"/>
          </p:nvPr>
        </p:nvSpPr>
        <p:spPr>
          <a:xfrm>
            <a:off x="1121855" y="2253748"/>
            <a:ext cx="7393495" cy="882746"/>
          </a:xfrm>
        </p:spPr>
        <p:txBody>
          <a:bodyPr/>
          <a:lstStyle/>
          <a:p>
            <a:pPr>
              <a:lnSpc>
                <a:spcPct val="100000"/>
              </a:lnSpc>
            </a:pPr>
            <a:r>
              <a:rPr lang="en-CA" sz="2400" dirty="0">
                <a:latin typeface="Georgia" panose="02040502050405020303" pitchFamily="18" charset="0"/>
              </a:rPr>
              <a:t>How can you use </a:t>
            </a:r>
            <a:r>
              <a:rPr lang="en-CA" sz="2400" i="1" dirty="0">
                <a:latin typeface="Georgia" panose="02040502050405020303" pitchFamily="18" charset="0"/>
              </a:rPr>
              <a:t>Canada’s Food Guide </a:t>
            </a:r>
            <a:r>
              <a:rPr lang="en-CA" sz="2400" dirty="0">
                <a:latin typeface="Georgia" panose="02040502050405020303" pitchFamily="18" charset="0"/>
              </a:rPr>
              <a:t>to plan </a:t>
            </a:r>
            <a:br>
              <a:rPr lang="en-CA" sz="2400" dirty="0">
                <a:latin typeface="Georgia" panose="02040502050405020303" pitchFamily="18" charset="0"/>
              </a:rPr>
            </a:br>
            <a:r>
              <a:rPr lang="en-CA" sz="2400" dirty="0">
                <a:latin typeface="Georgia" panose="02040502050405020303" pitchFamily="18" charset="0"/>
              </a:rPr>
              <a:t>and prepare enjoyable meals and snacks?</a:t>
            </a:r>
          </a:p>
        </p:txBody>
      </p:sp>
    </p:spTree>
    <p:extLst>
      <p:ext uri="{BB962C8B-B14F-4D97-AF65-F5344CB8AC3E}">
        <p14:creationId xmlns:p14="http://schemas.microsoft.com/office/powerpoint/2010/main" val="1316879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4F4643E5-98C6-F549-B00D-08BA0AFE27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2750" y="355600"/>
            <a:ext cx="5765800" cy="4432300"/>
          </a:xfrm>
          <a:prstGeom prst="rect">
            <a:avLst/>
          </a:prstGeom>
        </p:spPr>
      </p:pic>
    </p:spTree>
    <p:extLst>
      <p:ext uri="{BB962C8B-B14F-4D97-AF65-F5344CB8AC3E}">
        <p14:creationId xmlns:p14="http://schemas.microsoft.com/office/powerpoint/2010/main" val="49637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0A44A5-BBE1-4249-AF76-F24E53E6A4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B55D89AD-2B22-7045-85EF-58613BB389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2750" y="355600"/>
            <a:ext cx="5765800" cy="4432300"/>
          </a:xfrm>
          <a:prstGeom prst="rect">
            <a:avLst/>
          </a:prstGeom>
        </p:spPr>
      </p:pic>
    </p:spTree>
    <p:extLst>
      <p:ext uri="{BB962C8B-B14F-4D97-AF65-F5344CB8AC3E}">
        <p14:creationId xmlns:p14="http://schemas.microsoft.com/office/powerpoint/2010/main" val="2867326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CD1B71FF-3E5D-1B4A-AA1D-B974811B46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2750" y="355600"/>
            <a:ext cx="5765800" cy="4432300"/>
          </a:xfrm>
          <a:prstGeom prst="rect">
            <a:avLst/>
          </a:prstGeom>
        </p:spPr>
      </p:pic>
    </p:spTree>
    <p:extLst>
      <p:ext uri="{BB962C8B-B14F-4D97-AF65-F5344CB8AC3E}">
        <p14:creationId xmlns:p14="http://schemas.microsoft.com/office/powerpoint/2010/main" val="507242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B4C18E2F-57C5-054C-9200-2AE901142B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5450" y="355600"/>
            <a:ext cx="5765800" cy="4432300"/>
          </a:xfrm>
          <a:prstGeom prst="rect">
            <a:avLst/>
          </a:prstGeom>
        </p:spPr>
      </p:pic>
    </p:spTree>
    <p:extLst>
      <p:ext uri="{BB962C8B-B14F-4D97-AF65-F5344CB8AC3E}">
        <p14:creationId xmlns:p14="http://schemas.microsoft.com/office/powerpoint/2010/main" val="2127863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3A8D5EAF-D12C-3C42-902A-6D6EAB92D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5450" y="355600"/>
            <a:ext cx="5765800" cy="4432300"/>
          </a:xfrm>
          <a:prstGeom prst="rect">
            <a:avLst/>
          </a:prstGeom>
        </p:spPr>
      </p:pic>
    </p:spTree>
    <p:extLst>
      <p:ext uri="{BB962C8B-B14F-4D97-AF65-F5344CB8AC3E}">
        <p14:creationId xmlns:p14="http://schemas.microsoft.com/office/powerpoint/2010/main" val="2427777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7531A0F1-6F0D-3945-A55C-9DE1CE870B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5450" y="355600"/>
            <a:ext cx="5765800" cy="4432300"/>
          </a:xfrm>
          <a:prstGeom prst="rect">
            <a:avLst/>
          </a:prstGeom>
        </p:spPr>
      </p:pic>
    </p:spTree>
    <p:extLst>
      <p:ext uri="{BB962C8B-B14F-4D97-AF65-F5344CB8AC3E}">
        <p14:creationId xmlns:p14="http://schemas.microsoft.com/office/powerpoint/2010/main" val="150624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0F33A100-DFF6-E045-B128-0849D7B42C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5450" y="355600"/>
            <a:ext cx="5765800" cy="4432300"/>
          </a:xfrm>
          <a:prstGeom prst="rect">
            <a:avLst/>
          </a:prstGeom>
        </p:spPr>
      </p:pic>
    </p:spTree>
    <p:extLst>
      <p:ext uri="{BB962C8B-B14F-4D97-AF65-F5344CB8AC3E}">
        <p14:creationId xmlns:p14="http://schemas.microsoft.com/office/powerpoint/2010/main" val="3209646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FE6975A1-CB6B-684C-8F4D-AFF609EB4C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649297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F8D5777D-9CF6-4545-89B0-07EE97A206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446993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2C545165-7C32-8F4D-876A-43BFE0673D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5450" y="355600"/>
            <a:ext cx="5765800" cy="4432300"/>
          </a:xfrm>
          <a:prstGeom prst="rect">
            <a:avLst/>
          </a:prstGeom>
        </p:spPr>
      </p:pic>
    </p:spTree>
    <p:extLst>
      <p:ext uri="{BB962C8B-B14F-4D97-AF65-F5344CB8AC3E}">
        <p14:creationId xmlns:p14="http://schemas.microsoft.com/office/powerpoint/2010/main" val="1363768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anada's Food Guide in Action - Chili (English)">
            <a:hlinkClick r:id="" action="ppaction://media"/>
            <a:extLst>
              <a:ext uri="{FF2B5EF4-FFF2-40B4-BE49-F238E27FC236}">
                <a16:creationId xmlns:a16="http://schemas.microsoft.com/office/drawing/2014/main" id="{449C4AC6-7684-4074-9817-928275F579D5}"/>
              </a:ext>
            </a:extLst>
          </p:cNvPr>
          <p:cNvPicPr>
            <a:picLocks noGrp="1" noRot="1" noChangeAspect="1"/>
          </p:cNvPicPr>
          <p:nvPr>
            <p:ph idx="1"/>
            <a:videoFile r:link="rId1"/>
          </p:nvPr>
        </p:nvPicPr>
        <p:blipFill>
          <a:blip r:embed="rId4"/>
          <a:stretch>
            <a:fillRect/>
          </a:stretch>
        </p:blipFill>
        <p:spPr>
          <a:xfrm>
            <a:off x="1676400" y="1370013"/>
            <a:ext cx="5791200" cy="3262312"/>
          </a:xfrm>
          <a:prstGeom prst="rect">
            <a:avLst/>
          </a:prstGeom>
        </p:spPr>
      </p:pic>
      <p:pic>
        <p:nvPicPr>
          <p:cNvPr id="4" name="Picture 3">
            <a:extLst>
              <a:ext uri="{FF2B5EF4-FFF2-40B4-BE49-F238E27FC236}">
                <a16:creationId xmlns:a16="http://schemas.microsoft.com/office/drawing/2014/main" id="{B6B4911C-0A6B-8A42-8442-854CBB477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spTree>
    <p:extLst>
      <p:ext uri="{BB962C8B-B14F-4D97-AF65-F5344CB8AC3E}">
        <p14:creationId xmlns:p14="http://schemas.microsoft.com/office/powerpoint/2010/main" val="27936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0E8D63CF-D1CD-DA41-BA65-E760E91B82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1516622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2374B0B7-6DCB-8540-9B3C-19D8BDD19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5450" y="355600"/>
            <a:ext cx="5765800" cy="4432300"/>
          </a:xfrm>
          <a:prstGeom prst="rect">
            <a:avLst/>
          </a:prstGeom>
        </p:spPr>
      </p:pic>
    </p:spTree>
    <p:extLst>
      <p:ext uri="{BB962C8B-B14F-4D97-AF65-F5344CB8AC3E}">
        <p14:creationId xmlns:p14="http://schemas.microsoft.com/office/powerpoint/2010/main" val="673626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F56CF745-BD1A-E940-B437-59161E7FD5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102297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561DB423-3DED-054A-9304-D8726AE7A6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338849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A9A7E8E1-6834-CB49-8372-3C8EF279CA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1885817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46E4-63AF-C942-BA69-64CD2E3AC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0912B82B-A22A-9947-B966-87DB398DC6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9100" y="355600"/>
            <a:ext cx="5765800" cy="4432300"/>
          </a:xfrm>
          <a:prstGeom prst="rect">
            <a:avLst/>
          </a:prstGeom>
        </p:spPr>
      </p:pic>
    </p:spTree>
    <p:extLst>
      <p:ext uri="{BB962C8B-B14F-4D97-AF65-F5344CB8AC3E}">
        <p14:creationId xmlns:p14="http://schemas.microsoft.com/office/powerpoint/2010/main" val="415142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720E7-CD7A-5E40-B38F-E97ECA8BF9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68138A7F-AE6D-4AC8-B837-584F84D9FDAE}"/>
              </a:ext>
            </a:extLst>
          </p:cNvPr>
          <p:cNvSpPr>
            <a:spLocks noGrp="1"/>
          </p:cNvSpPr>
          <p:nvPr>
            <p:ph type="title"/>
          </p:nvPr>
        </p:nvSpPr>
        <p:spPr>
          <a:xfrm>
            <a:off x="859878" y="946507"/>
            <a:ext cx="7886700" cy="994172"/>
          </a:xfrm>
        </p:spPr>
        <p:txBody>
          <a:bodyPr anchor="t">
            <a:normAutofit/>
          </a:bodyPr>
          <a:lstStyle/>
          <a:p>
            <a:r>
              <a:rPr lang="en-CA" dirty="0">
                <a:solidFill>
                  <a:srgbClr val="00A3DB"/>
                </a:solidFill>
                <a:latin typeface="Impact" panose="020B0806030902050204" pitchFamily="34" charset="0"/>
              </a:rPr>
              <a:t>GROUP SHARING</a:t>
            </a:r>
          </a:p>
        </p:txBody>
      </p:sp>
      <p:sp>
        <p:nvSpPr>
          <p:cNvPr id="3" name="Content Placeholder 2">
            <a:extLst>
              <a:ext uri="{FF2B5EF4-FFF2-40B4-BE49-F238E27FC236}">
                <a16:creationId xmlns:a16="http://schemas.microsoft.com/office/drawing/2014/main" id="{44247488-9EF8-4054-9375-24C694277DD7}"/>
              </a:ext>
            </a:extLst>
          </p:cNvPr>
          <p:cNvSpPr>
            <a:spLocks noGrp="1"/>
          </p:cNvSpPr>
          <p:nvPr>
            <p:ph idx="1"/>
          </p:nvPr>
        </p:nvSpPr>
        <p:spPr>
          <a:xfrm>
            <a:off x="859878" y="1709451"/>
            <a:ext cx="7886700" cy="3263504"/>
          </a:xfrm>
        </p:spPr>
        <p:txBody>
          <a:bodyPr>
            <a:normAutofit/>
          </a:bodyPr>
          <a:lstStyle/>
          <a:p>
            <a:pPr marL="342900" indent="-342900">
              <a:buFont typeface="+mj-lt"/>
              <a:buAutoNum type="arabicPeriod"/>
            </a:pPr>
            <a:r>
              <a:rPr lang="en-CA" sz="1800" dirty="0">
                <a:latin typeface="Georgia" panose="02040502050405020303" pitchFamily="18" charset="0"/>
              </a:rPr>
              <a:t>Did you have vegetables and fruits, whole grain foods, or protein foods?</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en-CA" sz="1800" dirty="0">
                <a:latin typeface="Georgia" panose="02040502050405020303" pitchFamily="18" charset="0"/>
              </a:rPr>
              <a:t>What food profiles did you look at?</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en-CA" sz="1800" dirty="0">
                <a:latin typeface="Georgia" panose="02040502050405020303" pitchFamily="18" charset="0"/>
              </a:rPr>
              <a:t>What were some of the top nutrients?</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en-CA" sz="1800" dirty="0">
                <a:latin typeface="Georgia" panose="02040502050405020303" pitchFamily="18" charset="0"/>
              </a:rPr>
              <a:t>Did you find anything interesting or surprising?</a:t>
            </a:r>
          </a:p>
        </p:txBody>
      </p:sp>
    </p:spTree>
    <p:extLst>
      <p:ext uri="{BB962C8B-B14F-4D97-AF65-F5344CB8AC3E}">
        <p14:creationId xmlns:p14="http://schemas.microsoft.com/office/powerpoint/2010/main" val="2500862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0D06-9C6C-4094-A2DF-13CE38D2B646}"/>
              </a:ext>
            </a:extLst>
          </p:cNvPr>
          <p:cNvSpPr>
            <a:spLocks noGrp="1"/>
          </p:cNvSpPr>
          <p:nvPr>
            <p:ph type="title"/>
          </p:nvPr>
        </p:nvSpPr>
        <p:spPr/>
        <p:txBody>
          <a:bodyPr/>
          <a:lstStyle/>
          <a:p>
            <a:r>
              <a:rPr lang="en-CA" dirty="0"/>
              <a:t>Apple</a:t>
            </a:r>
          </a:p>
        </p:txBody>
      </p:sp>
      <p:sp>
        <p:nvSpPr>
          <p:cNvPr id="3" name="Content Placeholder 2">
            <a:extLst>
              <a:ext uri="{FF2B5EF4-FFF2-40B4-BE49-F238E27FC236}">
                <a16:creationId xmlns:a16="http://schemas.microsoft.com/office/drawing/2014/main" id="{E8A695FA-B3F7-4747-9B91-70FC91ABD525}"/>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6A0624FC-4285-C344-A4DB-4179D9DD13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936B3EB3-59CA-494C-9D52-E0B1526C3E5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074508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5813-8173-47C5-97F1-2086912C31FA}"/>
              </a:ext>
            </a:extLst>
          </p:cNvPr>
          <p:cNvSpPr>
            <a:spLocks noGrp="1"/>
          </p:cNvSpPr>
          <p:nvPr>
            <p:ph type="title"/>
          </p:nvPr>
        </p:nvSpPr>
        <p:spPr/>
        <p:txBody>
          <a:bodyPr/>
          <a:lstStyle/>
          <a:p>
            <a:r>
              <a:rPr lang="en-CA" dirty="0"/>
              <a:t>Banana</a:t>
            </a:r>
          </a:p>
        </p:txBody>
      </p:sp>
      <p:sp>
        <p:nvSpPr>
          <p:cNvPr id="3" name="Content Placeholder 2">
            <a:extLst>
              <a:ext uri="{FF2B5EF4-FFF2-40B4-BE49-F238E27FC236}">
                <a16:creationId xmlns:a16="http://schemas.microsoft.com/office/drawing/2014/main" id="{47E8B56A-9994-46F8-8998-F33213C9CCDA}"/>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0A3ED91A-78EB-A84B-B430-8517B0163C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5E461343-7EAD-6A45-8DBD-876849E0234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8538" y="-7144"/>
            <a:ext cx="9162538" cy="5153928"/>
          </a:xfrm>
          <a:prstGeom prst="rect">
            <a:avLst/>
          </a:prstGeom>
        </p:spPr>
      </p:pic>
    </p:spTree>
    <p:extLst>
      <p:ext uri="{BB962C8B-B14F-4D97-AF65-F5344CB8AC3E}">
        <p14:creationId xmlns:p14="http://schemas.microsoft.com/office/powerpoint/2010/main" val="80955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BC74-B91C-4E1A-9075-A3C923D1E181}"/>
              </a:ext>
            </a:extLst>
          </p:cNvPr>
          <p:cNvSpPr>
            <a:spLocks noGrp="1"/>
          </p:cNvSpPr>
          <p:nvPr>
            <p:ph type="title"/>
          </p:nvPr>
        </p:nvSpPr>
        <p:spPr/>
        <p:txBody>
          <a:bodyPr/>
          <a:lstStyle/>
          <a:p>
            <a:r>
              <a:rPr lang="en-CA" dirty="0"/>
              <a:t>Broccoli</a:t>
            </a:r>
          </a:p>
        </p:txBody>
      </p:sp>
      <p:sp>
        <p:nvSpPr>
          <p:cNvPr id="3" name="Content Placeholder 2">
            <a:extLst>
              <a:ext uri="{FF2B5EF4-FFF2-40B4-BE49-F238E27FC236}">
                <a16:creationId xmlns:a16="http://schemas.microsoft.com/office/drawing/2014/main" id="{947517CD-F670-4AF4-B95B-97B0891365C4}"/>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98221795-F714-4B41-AE54-BCB10EE451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6FF7704A-8CF0-EA43-85E5-6553F1E78B0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316834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09FCAB2-6039-A24D-AEED-875660DD59F9}"/>
              </a:ext>
            </a:extLst>
          </p:cNvPr>
          <p:cNvSpPr>
            <a:spLocks noGrp="1"/>
          </p:cNvSpPr>
          <p:nvPr>
            <p:ph type="title"/>
          </p:nvPr>
        </p:nvSpPr>
        <p:spPr>
          <a:xfrm>
            <a:off x="628650" y="1146224"/>
            <a:ext cx="7886700" cy="994172"/>
          </a:xfrm>
        </p:spPr>
        <p:txBody>
          <a:bodyPr anchor="t">
            <a:normAutofit/>
          </a:bodyPr>
          <a:lstStyle/>
          <a:p>
            <a:r>
              <a:rPr lang="en-CA" sz="2400" i="1" dirty="0">
                <a:solidFill>
                  <a:srgbClr val="00A3DB"/>
                </a:solidFill>
                <a:latin typeface="Impact" panose="020B0806030902050204" pitchFamily="34" charset="0"/>
              </a:rPr>
              <a:t>CANADA’S FOOD GUIDE  </a:t>
            </a:r>
            <a:r>
              <a:rPr lang="en-CA" sz="2400" dirty="0">
                <a:solidFill>
                  <a:srgbClr val="00A3DB"/>
                </a:solidFill>
                <a:latin typeface="Impact" panose="020B0806030902050204" pitchFamily="34" charset="0"/>
              </a:rPr>
              <a:t>IN ACTION</a:t>
            </a:r>
          </a:p>
        </p:txBody>
      </p:sp>
      <p:pic>
        <p:nvPicPr>
          <p:cNvPr id="4" name="Content Placeholder 3" descr="A close up of food&#10;&#10;Description automatically generated">
            <a:extLst>
              <a:ext uri="{FF2B5EF4-FFF2-40B4-BE49-F238E27FC236}">
                <a16:creationId xmlns:a16="http://schemas.microsoft.com/office/drawing/2014/main" id="{C754BB6A-2109-4152-849D-587622F88FA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3377" y="2248709"/>
            <a:ext cx="3579813" cy="2004815"/>
          </a:xfrm>
        </p:spPr>
      </p:pic>
      <p:pic>
        <p:nvPicPr>
          <p:cNvPr id="6" name="Picture 5">
            <a:extLst>
              <a:ext uri="{FF2B5EF4-FFF2-40B4-BE49-F238E27FC236}">
                <a16:creationId xmlns:a16="http://schemas.microsoft.com/office/drawing/2014/main" id="{6F326693-7ECC-3C41-A419-4A5C4C1C94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pic>
        <p:nvPicPr>
          <p:cNvPr id="8" name="Picture 7" descr="A plate of food&#10;&#10;Description automatically generated">
            <a:extLst>
              <a:ext uri="{FF2B5EF4-FFF2-40B4-BE49-F238E27FC236}">
                <a16:creationId xmlns:a16="http://schemas.microsoft.com/office/drawing/2014/main" id="{10252476-0AC7-47EF-9EE0-0CC22648B1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0812" y="2248679"/>
            <a:ext cx="3592461" cy="2004846"/>
          </a:xfrm>
          <a:prstGeom prst="rect">
            <a:avLst/>
          </a:prstGeom>
        </p:spPr>
      </p:pic>
      <p:sp>
        <p:nvSpPr>
          <p:cNvPr id="9" name="Arrow: Right 8">
            <a:extLst>
              <a:ext uri="{FF2B5EF4-FFF2-40B4-BE49-F238E27FC236}">
                <a16:creationId xmlns:a16="http://schemas.microsoft.com/office/drawing/2014/main" id="{42FE1315-8B34-4E33-BC51-7245436FD99A}"/>
              </a:ext>
            </a:extLst>
          </p:cNvPr>
          <p:cNvSpPr/>
          <p:nvPr/>
        </p:nvSpPr>
        <p:spPr>
          <a:xfrm>
            <a:off x="4280236" y="3077151"/>
            <a:ext cx="715515" cy="25302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291005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E7A80F-7E11-DD42-B4AA-75AC9C7D4AF5}"/>
              </a:ext>
            </a:extLst>
          </p:cNvPr>
          <p:cNvSpPr txBox="1"/>
          <p:nvPr/>
        </p:nvSpPr>
        <p:spPr>
          <a:xfrm>
            <a:off x="4235669" y="1103586"/>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D8DEE740-FCAF-0A4B-9C24-DB13964B6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40935EE4-1794-2A47-BD2D-6956AF135BC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2094703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E519-0CC6-4078-945C-59F5A0AD7155}"/>
              </a:ext>
            </a:extLst>
          </p:cNvPr>
          <p:cNvSpPr>
            <a:spLocks noGrp="1"/>
          </p:cNvSpPr>
          <p:nvPr>
            <p:ph type="title"/>
          </p:nvPr>
        </p:nvSpPr>
        <p:spPr/>
        <p:txBody>
          <a:bodyPr/>
          <a:lstStyle/>
          <a:p>
            <a:r>
              <a:rPr lang="en-CA" dirty="0"/>
              <a:t>Spinach</a:t>
            </a:r>
          </a:p>
        </p:txBody>
      </p:sp>
      <p:sp>
        <p:nvSpPr>
          <p:cNvPr id="3" name="Content Placeholder 2">
            <a:extLst>
              <a:ext uri="{FF2B5EF4-FFF2-40B4-BE49-F238E27FC236}">
                <a16:creationId xmlns:a16="http://schemas.microsoft.com/office/drawing/2014/main" id="{B9B9B959-2E34-45DA-B585-C244C1B70B3D}"/>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E54FE604-B032-4149-BAEC-1C0546A831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84EEA4B3-E1E0-2C48-AD2F-0D59FF690F8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4029379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C27E-8334-4F4D-AB05-1BA6DBD25661}"/>
              </a:ext>
            </a:extLst>
          </p:cNvPr>
          <p:cNvSpPr>
            <a:spLocks noGrp="1"/>
          </p:cNvSpPr>
          <p:nvPr>
            <p:ph type="title"/>
          </p:nvPr>
        </p:nvSpPr>
        <p:spPr/>
        <p:txBody>
          <a:bodyPr/>
          <a:lstStyle/>
          <a:p>
            <a:r>
              <a:rPr lang="en-CA" dirty="0"/>
              <a:t>Strawberries</a:t>
            </a:r>
          </a:p>
        </p:txBody>
      </p:sp>
      <p:sp>
        <p:nvSpPr>
          <p:cNvPr id="3" name="Content Placeholder 2">
            <a:extLst>
              <a:ext uri="{FF2B5EF4-FFF2-40B4-BE49-F238E27FC236}">
                <a16:creationId xmlns:a16="http://schemas.microsoft.com/office/drawing/2014/main" id="{AE0FAC06-0830-4F2F-9423-D0B5D68054A2}"/>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971E7B04-17ED-2A44-8B0A-2633CEEEFF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52902215-414C-CA46-AFBA-CDD452ED6DA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0"/>
            <a:ext cx="9143999" cy="5143500"/>
          </a:xfrm>
          <a:prstGeom prst="rect">
            <a:avLst/>
          </a:prstGeom>
        </p:spPr>
      </p:pic>
    </p:spTree>
    <p:extLst>
      <p:ext uri="{BB962C8B-B14F-4D97-AF65-F5344CB8AC3E}">
        <p14:creationId xmlns:p14="http://schemas.microsoft.com/office/powerpoint/2010/main" val="77638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5813-8173-47C5-97F1-2086912C31FA}"/>
              </a:ext>
            </a:extLst>
          </p:cNvPr>
          <p:cNvSpPr>
            <a:spLocks noGrp="1"/>
          </p:cNvSpPr>
          <p:nvPr>
            <p:ph type="title"/>
          </p:nvPr>
        </p:nvSpPr>
        <p:spPr/>
        <p:txBody>
          <a:bodyPr/>
          <a:lstStyle/>
          <a:p>
            <a:r>
              <a:rPr lang="en-CA" dirty="0"/>
              <a:t>Brown rice</a:t>
            </a:r>
          </a:p>
        </p:txBody>
      </p:sp>
      <p:sp>
        <p:nvSpPr>
          <p:cNvPr id="3" name="Content Placeholder 2">
            <a:extLst>
              <a:ext uri="{FF2B5EF4-FFF2-40B4-BE49-F238E27FC236}">
                <a16:creationId xmlns:a16="http://schemas.microsoft.com/office/drawing/2014/main" id="{47E8B56A-9994-46F8-8998-F33213C9CCDA}"/>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A1306899-819D-3342-98FF-5D1D0E616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EF97F392-8337-0F41-A15B-E38B9AA1D2A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0"/>
            <a:ext cx="9143999" cy="5143500"/>
          </a:xfrm>
          <a:prstGeom prst="rect">
            <a:avLst/>
          </a:prstGeom>
        </p:spPr>
      </p:pic>
    </p:spTree>
    <p:extLst>
      <p:ext uri="{BB962C8B-B14F-4D97-AF65-F5344CB8AC3E}">
        <p14:creationId xmlns:p14="http://schemas.microsoft.com/office/powerpoint/2010/main" val="1759802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4047-1C4D-44E6-81DB-44E77280036C}"/>
              </a:ext>
            </a:extLst>
          </p:cNvPr>
          <p:cNvSpPr>
            <a:spLocks noGrp="1"/>
          </p:cNvSpPr>
          <p:nvPr>
            <p:ph type="title"/>
          </p:nvPr>
        </p:nvSpPr>
        <p:spPr/>
        <p:txBody>
          <a:bodyPr/>
          <a:lstStyle/>
          <a:p>
            <a:r>
              <a:rPr lang="en-CA" dirty="0"/>
              <a:t>Oatmeal</a:t>
            </a:r>
          </a:p>
        </p:txBody>
      </p:sp>
      <p:sp>
        <p:nvSpPr>
          <p:cNvPr id="3" name="Content Placeholder 2">
            <a:extLst>
              <a:ext uri="{FF2B5EF4-FFF2-40B4-BE49-F238E27FC236}">
                <a16:creationId xmlns:a16="http://schemas.microsoft.com/office/drawing/2014/main" id="{027343A4-1F2F-40F2-8280-2B523FA3DFFD}"/>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864C689E-12C0-EE45-B74B-BED875CCB0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6B6209DF-7184-0449-848F-E786E0B20BD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2991" y="5556"/>
            <a:ext cx="9134122" cy="5137944"/>
          </a:xfrm>
          <a:prstGeom prst="rect">
            <a:avLst/>
          </a:prstGeom>
        </p:spPr>
      </p:pic>
    </p:spTree>
    <p:extLst>
      <p:ext uri="{BB962C8B-B14F-4D97-AF65-F5344CB8AC3E}">
        <p14:creationId xmlns:p14="http://schemas.microsoft.com/office/powerpoint/2010/main" val="3301019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2091-08CD-469C-B638-DBFB5B150FC1}"/>
              </a:ext>
            </a:extLst>
          </p:cNvPr>
          <p:cNvSpPr>
            <a:spLocks noGrp="1"/>
          </p:cNvSpPr>
          <p:nvPr>
            <p:ph type="title"/>
          </p:nvPr>
        </p:nvSpPr>
        <p:spPr/>
        <p:txBody>
          <a:bodyPr/>
          <a:lstStyle/>
          <a:p>
            <a:r>
              <a:rPr lang="en-CA" dirty="0"/>
              <a:t>Plain toasted O cereal</a:t>
            </a:r>
          </a:p>
        </p:txBody>
      </p:sp>
      <p:sp>
        <p:nvSpPr>
          <p:cNvPr id="3" name="Content Placeholder 2">
            <a:extLst>
              <a:ext uri="{FF2B5EF4-FFF2-40B4-BE49-F238E27FC236}">
                <a16:creationId xmlns:a16="http://schemas.microsoft.com/office/drawing/2014/main" id="{44A1ACB9-4B31-4CD3-AB8A-1F04870C152A}"/>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51944F5A-0273-734F-8292-257843305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3BCC3306-7140-2D43-B316-D89F067869B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2650855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F5C7-89BE-4D62-900E-241279471163}"/>
              </a:ext>
            </a:extLst>
          </p:cNvPr>
          <p:cNvSpPr>
            <a:spLocks noGrp="1"/>
          </p:cNvSpPr>
          <p:nvPr>
            <p:ph type="title"/>
          </p:nvPr>
        </p:nvSpPr>
        <p:spPr/>
        <p:txBody>
          <a:bodyPr/>
          <a:lstStyle/>
          <a:p>
            <a:r>
              <a:rPr lang="en-CA" dirty="0"/>
              <a:t>Whole grain bread</a:t>
            </a:r>
          </a:p>
        </p:txBody>
      </p:sp>
      <p:sp>
        <p:nvSpPr>
          <p:cNvPr id="3" name="Content Placeholder 2">
            <a:extLst>
              <a:ext uri="{FF2B5EF4-FFF2-40B4-BE49-F238E27FC236}">
                <a16:creationId xmlns:a16="http://schemas.microsoft.com/office/drawing/2014/main" id="{41AB96F6-B0D2-4FA4-A502-83CCFAFD1495}"/>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C1D7A4D6-8DDB-8E4D-9657-835F8E8327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BED289D-A35A-F24F-9951-A1310A37125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0"/>
            <a:ext cx="9143999" cy="5143500"/>
          </a:xfrm>
          <a:prstGeom prst="rect">
            <a:avLst/>
          </a:prstGeom>
        </p:spPr>
      </p:pic>
    </p:spTree>
    <p:extLst>
      <p:ext uri="{BB962C8B-B14F-4D97-AF65-F5344CB8AC3E}">
        <p14:creationId xmlns:p14="http://schemas.microsoft.com/office/powerpoint/2010/main" val="291263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09A5-B062-462E-B5B1-9F0BFE36EDA1}"/>
              </a:ext>
            </a:extLst>
          </p:cNvPr>
          <p:cNvSpPr>
            <a:spLocks noGrp="1"/>
          </p:cNvSpPr>
          <p:nvPr>
            <p:ph type="title"/>
          </p:nvPr>
        </p:nvSpPr>
        <p:spPr/>
        <p:txBody>
          <a:bodyPr/>
          <a:lstStyle/>
          <a:p>
            <a:r>
              <a:rPr lang="en-CA" dirty="0"/>
              <a:t>Pita</a:t>
            </a:r>
          </a:p>
        </p:txBody>
      </p:sp>
      <p:sp>
        <p:nvSpPr>
          <p:cNvPr id="3" name="Content Placeholder 2">
            <a:extLst>
              <a:ext uri="{FF2B5EF4-FFF2-40B4-BE49-F238E27FC236}">
                <a16:creationId xmlns:a16="http://schemas.microsoft.com/office/drawing/2014/main" id="{52D6F476-85EC-45CF-8295-F019EF44E54D}"/>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6451B772-F44B-104B-B6D3-D8713B7802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7FB8FBEB-A1D6-C740-A26B-3BEFCD9575F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0"/>
            <a:ext cx="9143999" cy="5143500"/>
          </a:xfrm>
          <a:prstGeom prst="rect">
            <a:avLst/>
          </a:prstGeom>
        </p:spPr>
      </p:pic>
    </p:spTree>
    <p:extLst>
      <p:ext uri="{BB962C8B-B14F-4D97-AF65-F5344CB8AC3E}">
        <p14:creationId xmlns:p14="http://schemas.microsoft.com/office/powerpoint/2010/main" val="1154515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1DAC-6E0B-4963-B757-8EBB9373976F}"/>
              </a:ext>
            </a:extLst>
          </p:cNvPr>
          <p:cNvSpPr>
            <a:spLocks noGrp="1"/>
          </p:cNvSpPr>
          <p:nvPr>
            <p:ph type="title"/>
          </p:nvPr>
        </p:nvSpPr>
        <p:spPr/>
        <p:txBody>
          <a:bodyPr/>
          <a:lstStyle/>
          <a:p>
            <a:r>
              <a:rPr lang="en-CA" dirty="0"/>
              <a:t>Noodles</a:t>
            </a:r>
          </a:p>
        </p:txBody>
      </p:sp>
      <p:sp>
        <p:nvSpPr>
          <p:cNvPr id="3" name="Content Placeholder 2">
            <a:extLst>
              <a:ext uri="{FF2B5EF4-FFF2-40B4-BE49-F238E27FC236}">
                <a16:creationId xmlns:a16="http://schemas.microsoft.com/office/drawing/2014/main" id="{02976DF3-93B9-4635-89C3-33EE9B7F5F98}"/>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E8961DD9-10F1-BF4E-A322-1D08369F7C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B2AC5693-B3F2-F849-900B-F5B76CCF14A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7144"/>
            <a:ext cx="9143999" cy="5143500"/>
          </a:xfrm>
          <a:prstGeom prst="rect">
            <a:avLst/>
          </a:prstGeom>
        </p:spPr>
      </p:pic>
    </p:spTree>
    <p:extLst>
      <p:ext uri="{BB962C8B-B14F-4D97-AF65-F5344CB8AC3E}">
        <p14:creationId xmlns:p14="http://schemas.microsoft.com/office/powerpoint/2010/main" val="1253481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73FB-7A9E-4BCB-B009-FE33AF5DAF27}"/>
              </a:ext>
            </a:extLst>
          </p:cNvPr>
          <p:cNvSpPr>
            <a:spLocks noGrp="1"/>
          </p:cNvSpPr>
          <p:nvPr>
            <p:ph type="title"/>
          </p:nvPr>
        </p:nvSpPr>
        <p:spPr/>
        <p:txBody>
          <a:bodyPr/>
          <a:lstStyle/>
          <a:p>
            <a:r>
              <a:rPr lang="en-CA" dirty="0"/>
              <a:t>Almonds</a:t>
            </a:r>
          </a:p>
        </p:txBody>
      </p:sp>
      <p:sp>
        <p:nvSpPr>
          <p:cNvPr id="3" name="Content Placeholder 2">
            <a:extLst>
              <a:ext uri="{FF2B5EF4-FFF2-40B4-BE49-F238E27FC236}">
                <a16:creationId xmlns:a16="http://schemas.microsoft.com/office/drawing/2014/main" id="{800E7B7D-2BE5-47C1-A18D-4880DC9D3AD3}"/>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8B18F5A2-87B5-9C49-A8D9-B9819AD801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CAB0CB47-6F43-7A48-8FBC-40472DA954E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0"/>
            <a:ext cx="9143999" cy="5143500"/>
          </a:xfrm>
          <a:prstGeom prst="rect">
            <a:avLst/>
          </a:prstGeom>
        </p:spPr>
      </p:pic>
    </p:spTree>
    <p:extLst>
      <p:ext uri="{BB962C8B-B14F-4D97-AF65-F5344CB8AC3E}">
        <p14:creationId xmlns:p14="http://schemas.microsoft.com/office/powerpoint/2010/main" val="2496995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BAFB-0EE0-4001-9ADF-EFBD622E17D9}"/>
              </a:ext>
            </a:extLst>
          </p:cNvPr>
          <p:cNvSpPr>
            <a:spLocks noGrp="1"/>
          </p:cNvSpPr>
          <p:nvPr>
            <p:ph type="title"/>
          </p:nvPr>
        </p:nvSpPr>
        <p:spPr>
          <a:xfrm>
            <a:off x="628650" y="1096548"/>
            <a:ext cx="7886700" cy="581025"/>
          </a:xfrm>
        </p:spPr>
        <p:txBody>
          <a:bodyPr anchor="t">
            <a:normAutofit/>
          </a:bodyPr>
          <a:lstStyle/>
          <a:p>
            <a:r>
              <a:rPr lang="en-CA" sz="2400" dirty="0">
                <a:solidFill>
                  <a:srgbClr val="00A3DB"/>
                </a:solidFill>
                <a:latin typeface="Impact" panose="020B0806030902050204" pitchFamily="34" charset="0"/>
              </a:rPr>
              <a:t>APPROXIMATELY HOW MANY NUTRIENTS DO YOU NEED EACH DAY? </a:t>
            </a:r>
          </a:p>
        </p:txBody>
      </p:sp>
      <p:pic>
        <p:nvPicPr>
          <p:cNvPr id="4" name="Picture 3">
            <a:extLst>
              <a:ext uri="{FF2B5EF4-FFF2-40B4-BE49-F238E27FC236}">
                <a16:creationId xmlns:a16="http://schemas.microsoft.com/office/drawing/2014/main" id="{C7C0EC00-B7DE-4E4F-995D-7925B87AA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pic>
        <p:nvPicPr>
          <p:cNvPr id="19" name="Picture 18">
            <a:extLst>
              <a:ext uri="{FF2B5EF4-FFF2-40B4-BE49-F238E27FC236}">
                <a16:creationId xmlns:a16="http://schemas.microsoft.com/office/drawing/2014/main" id="{87326734-6ED5-0144-BC64-CF3DCD5932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6483" y="2041854"/>
            <a:ext cx="6131034" cy="2347036"/>
          </a:xfrm>
          <a:prstGeom prst="rect">
            <a:avLst/>
          </a:prstGeom>
        </p:spPr>
      </p:pic>
    </p:spTree>
    <p:extLst>
      <p:ext uri="{BB962C8B-B14F-4D97-AF65-F5344CB8AC3E}">
        <p14:creationId xmlns:p14="http://schemas.microsoft.com/office/powerpoint/2010/main" val="3765844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6D66-0CF3-4154-BE11-CDAA8C48F5F6}"/>
              </a:ext>
            </a:extLst>
          </p:cNvPr>
          <p:cNvSpPr>
            <a:spLocks noGrp="1"/>
          </p:cNvSpPr>
          <p:nvPr>
            <p:ph type="title"/>
          </p:nvPr>
        </p:nvSpPr>
        <p:spPr/>
        <p:txBody>
          <a:bodyPr/>
          <a:lstStyle/>
          <a:p>
            <a:r>
              <a:rPr lang="en-CA" dirty="0"/>
              <a:t>Beef</a:t>
            </a:r>
          </a:p>
        </p:txBody>
      </p:sp>
      <p:sp>
        <p:nvSpPr>
          <p:cNvPr id="3" name="Content Placeholder 2">
            <a:extLst>
              <a:ext uri="{FF2B5EF4-FFF2-40B4-BE49-F238E27FC236}">
                <a16:creationId xmlns:a16="http://schemas.microsoft.com/office/drawing/2014/main" id="{BF3F89A9-DEFD-415B-A28A-14DF45C7C006}"/>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FEAB33A7-67D4-D145-97C2-345DC83465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85C2305D-A71B-AE45-8B8A-6F2682323C7E}"/>
              </a:ext>
            </a:extLst>
          </p:cNvPr>
          <p:cNvPicPr>
            <a:picLocks noChangeAspect="1"/>
          </p:cNvPicPr>
          <p:nvPr/>
        </p:nvPicPr>
        <p:blipFill>
          <a:blip r:embed="rId4"/>
          <a:stretch>
            <a:fillRect/>
          </a:stretch>
        </p:blipFill>
        <p:spPr>
          <a:xfrm>
            <a:off x="0" y="0"/>
            <a:ext cx="9144000" cy="4876800"/>
          </a:xfrm>
          <a:prstGeom prst="rect">
            <a:avLst/>
          </a:prstGeom>
        </p:spPr>
      </p:pic>
    </p:spTree>
    <p:extLst>
      <p:ext uri="{BB962C8B-B14F-4D97-AF65-F5344CB8AC3E}">
        <p14:creationId xmlns:p14="http://schemas.microsoft.com/office/powerpoint/2010/main" val="3450826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79FA-B298-4045-893A-C2C86DEDB46D}"/>
              </a:ext>
            </a:extLst>
          </p:cNvPr>
          <p:cNvSpPr>
            <a:spLocks noGrp="1"/>
          </p:cNvSpPr>
          <p:nvPr>
            <p:ph type="title"/>
          </p:nvPr>
        </p:nvSpPr>
        <p:spPr/>
        <p:txBody>
          <a:bodyPr/>
          <a:lstStyle/>
          <a:p>
            <a:r>
              <a:rPr lang="en-CA" dirty="0"/>
              <a:t>Eggs</a:t>
            </a:r>
          </a:p>
        </p:txBody>
      </p:sp>
      <p:sp>
        <p:nvSpPr>
          <p:cNvPr id="3" name="Content Placeholder 2">
            <a:extLst>
              <a:ext uri="{FF2B5EF4-FFF2-40B4-BE49-F238E27FC236}">
                <a16:creationId xmlns:a16="http://schemas.microsoft.com/office/drawing/2014/main" id="{DD008584-D7E4-4CC5-B1E3-C12D05AE7885}"/>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B97C87C7-5D34-F54A-8A17-9B274DE901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2839BCF5-DB1E-EA4F-A21E-8C2B715EA50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0"/>
            <a:ext cx="9143999" cy="5143500"/>
          </a:xfrm>
          <a:prstGeom prst="rect">
            <a:avLst/>
          </a:prstGeom>
        </p:spPr>
      </p:pic>
    </p:spTree>
    <p:extLst>
      <p:ext uri="{BB962C8B-B14F-4D97-AF65-F5344CB8AC3E}">
        <p14:creationId xmlns:p14="http://schemas.microsoft.com/office/powerpoint/2010/main" val="3159019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5DBA-258F-4A00-8382-816019D52793}"/>
              </a:ext>
            </a:extLst>
          </p:cNvPr>
          <p:cNvSpPr>
            <a:spLocks noGrp="1"/>
          </p:cNvSpPr>
          <p:nvPr>
            <p:ph type="title"/>
          </p:nvPr>
        </p:nvSpPr>
        <p:spPr/>
        <p:txBody>
          <a:bodyPr/>
          <a:lstStyle/>
          <a:p>
            <a:r>
              <a:rPr lang="en-CA" dirty="0"/>
              <a:t>Milk</a:t>
            </a:r>
          </a:p>
        </p:txBody>
      </p:sp>
      <p:sp>
        <p:nvSpPr>
          <p:cNvPr id="3" name="Content Placeholder 2">
            <a:extLst>
              <a:ext uri="{FF2B5EF4-FFF2-40B4-BE49-F238E27FC236}">
                <a16:creationId xmlns:a16="http://schemas.microsoft.com/office/drawing/2014/main" id="{0D89E931-7D58-4D31-B78A-5E11618DD334}"/>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5850AE0D-6955-4B4D-B72F-C33E465E59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2AA621A-194B-0D46-A303-60F83444A421}"/>
              </a:ext>
            </a:extLst>
          </p:cNvPr>
          <p:cNvPicPr>
            <a:picLocks noChangeAspect="1"/>
          </p:cNvPicPr>
          <p:nvPr/>
        </p:nvPicPr>
        <p:blipFill>
          <a:blip r:embed="rId4"/>
          <a:stretch>
            <a:fillRect/>
          </a:stretch>
        </p:blipFill>
        <p:spPr>
          <a:xfrm>
            <a:off x="0" y="-7144"/>
            <a:ext cx="9144000" cy="4876800"/>
          </a:xfrm>
          <a:prstGeom prst="rect">
            <a:avLst/>
          </a:prstGeom>
        </p:spPr>
      </p:pic>
    </p:spTree>
    <p:extLst>
      <p:ext uri="{BB962C8B-B14F-4D97-AF65-F5344CB8AC3E}">
        <p14:creationId xmlns:p14="http://schemas.microsoft.com/office/powerpoint/2010/main" val="3454385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A60C-0CE3-407B-B790-00EFD9CACE10}"/>
              </a:ext>
            </a:extLst>
          </p:cNvPr>
          <p:cNvSpPr>
            <a:spLocks noGrp="1"/>
          </p:cNvSpPr>
          <p:nvPr>
            <p:ph type="title"/>
          </p:nvPr>
        </p:nvSpPr>
        <p:spPr/>
        <p:txBody>
          <a:bodyPr/>
          <a:lstStyle/>
          <a:p>
            <a:r>
              <a:rPr lang="en-CA" dirty="0"/>
              <a:t>White beans</a:t>
            </a:r>
          </a:p>
        </p:txBody>
      </p:sp>
      <p:sp>
        <p:nvSpPr>
          <p:cNvPr id="3" name="Content Placeholder 2">
            <a:extLst>
              <a:ext uri="{FF2B5EF4-FFF2-40B4-BE49-F238E27FC236}">
                <a16:creationId xmlns:a16="http://schemas.microsoft.com/office/drawing/2014/main" id="{DC8804C4-52C9-46DC-AA13-A96814D2DE4F}"/>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77ED081C-D563-EE4E-94AB-AD29344199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5C7E704B-F5E6-A94F-86EF-5B9759448E8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9143999" cy="5143500"/>
          </a:xfrm>
          <a:prstGeom prst="rect">
            <a:avLst/>
          </a:prstGeom>
        </p:spPr>
      </p:pic>
    </p:spTree>
    <p:extLst>
      <p:ext uri="{BB962C8B-B14F-4D97-AF65-F5344CB8AC3E}">
        <p14:creationId xmlns:p14="http://schemas.microsoft.com/office/powerpoint/2010/main" val="2948730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B932-1C6F-4310-84AE-8F172A7E4FF6}"/>
              </a:ext>
            </a:extLst>
          </p:cNvPr>
          <p:cNvSpPr>
            <a:spLocks noGrp="1"/>
          </p:cNvSpPr>
          <p:nvPr>
            <p:ph type="title"/>
          </p:nvPr>
        </p:nvSpPr>
        <p:spPr/>
        <p:txBody>
          <a:bodyPr/>
          <a:lstStyle/>
          <a:p>
            <a:r>
              <a:rPr lang="en-CA" dirty="0"/>
              <a:t>Yogurt</a:t>
            </a:r>
          </a:p>
        </p:txBody>
      </p:sp>
      <p:sp>
        <p:nvSpPr>
          <p:cNvPr id="3" name="Content Placeholder 2">
            <a:extLst>
              <a:ext uri="{FF2B5EF4-FFF2-40B4-BE49-F238E27FC236}">
                <a16:creationId xmlns:a16="http://schemas.microsoft.com/office/drawing/2014/main" id="{E6E90448-B6DA-4CBA-AD5E-79FFF8466145}"/>
              </a:ext>
            </a:extLst>
          </p:cNvPr>
          <p:cNvSpPr>
            <a:spLocks noGrp="1"/>
          </p:cNvSpPr>
          <p:nvPr>
            <p:ph idx="1"/>
          </p:nvPr>
        </p:nvSpPr>
        <p:spPr/>
        <p:txBody>
          <a:bodyPr/>
          <a:lstStyle/>
          <a:p>
            <a:endParaRPr lang="en-CA" dirty="0"/>
          </a:p>
        </p:txBody>
      </p:sp>
      <p:pic>
        <p:nvPicPr>
          <p:cNvPr id="4" name="Picture 3">
            <a:extLst>
              <a:ext uri="{FF2B5EF4-FFF2-40B4-BE49-F238E27FC236}">
                <a16:creationId xmlns:a16="http://schemas.microsoft.com/office/drawing/2014/main" id="{B71F4BBD-3C3B-484B-A892-106B070A1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AA4EA64D-88D0-5D49-9A99-0A9B28F9939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7144"/>
            <a:ext cx="9144000" cy="5143500"/>
          </a:xfrm>
          <a:prstGeom prst="rect">
            <a:avLst/>
          </a:prstGeom>
        </p:spPr>
      </p:pic>
    </p:spTree>
    <p:extLst>
      <p:ext uri="{BB962C8B-B14F-4D97-AF65-F5344CB8AC3E}">
        <p14:creationId xmlns:p14="http://schemas.microsoft.com/office/powerpoint/2010/main" val="1316741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1AB1B-AD0F-4BF1-83D9-7BDBED775FBD}"/>
              </a:ext>
            </a:extLst>
          </p:cNvPr>
          <p:cNvSpPr>
            <a:spLocks noGrp="1"/>
          </p:cNvSpPr>
          <p:nvPr>
            <p:ph type="title"/>
          </p:nvPr>
        </p:nvSpPr>
        <p:spPr>
          <a:xfrm>
            <a:off x="628650" y="955785"/>
            <a:ext cx="7886700" cy="994172"/>
          </a:xfrm>
        </p:spPr>
        <p:txBody>
          <a:bodyPr anchor="t">
            <a:normAutofit/>
          </a:bodyPr>
          <a:lstStyle/>
          <a:p>
            <a:r>
              <a:rPr lang="en-CA" sz="2400" dirty="0">
                <a:solidFill>
                  <a:srgbClr val="00A3DB"/>
                </a:solidFill>
                <a:latin typeface="Impact" panose="020B0806030902050204" pitchFamily="34" charset="0"/>
              </a:rPr>
              <a:t>REFLECTION</a:t>
            </a:r>
          </a:p>
        </p:txBody>
      </p:sp>
      <p:sp>
        <p:nvSpPr>
          <p:cNvPr id="3" name="Content Placeholder 2">
            <a:extLst>
              <a:ext uri="{FF2B5EF4-FFF2-40B4-BE49-F238E27FC236}">
                <a16:creationId xmlns:a16="http://schemas.microsoft.com/office/drawing/2014/main" id="{1D480196-CA87-4358-B7E7-A65DE7A31178}"/>
              </a:ext>
            </a:extLst>
          </p:cNvPr>
          <p:cNvSpPr>
            <a:spLocks noGrp="1"/>
          </p:cNvSpPr>
          <p:nvPr>
            <p:ph idx="1"/>
          </p:nvPr>
        </p:nvSpPr>
        <p:spPr>
          <a:xfrm>
            <a:off x="628650" y="1376516"/>
            <a:ext cx="7886700" cy="3766984"/>
          </a:xfrm>
        </p:spPr>
        <p:txBody>
          <a:bodyPr>
            <a:normAutofit fontScale="92500" lnSpcReduction="20000"/>
          </a:bodyPr>
          <a:lstStyle/>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en-CA" sz="1800" dirty="0">
                <a:latin typeface="Georgia" panose="02040502050405020303" pitchFamily="18" charset="0"/>
              </a:rPr>
              <a:t>Calcium, iron, and fibre are three important nutrients for teens. Using the nutrient graphs, find:</a:t>
            </a:r>
          </a:p>
          <a:p>
            <a:pPr lvl="1"/>
            <a:r>
              <a:rPr lang="en-CA" sz="1700" dirty="0">
                <a:latin typeface="Georgia" panose="02040502050405020303" pitchFamily="18" charset="0"/>
              </a:rPr>
              <a:t>a food that contains calcium;</a:t>
            </a:r>
          </a:p>
          <a:p>
            <a:pPr lvl="1"/>
            <a:r>
              <a:rPr lang="en-CA" sz="1700" dirty="0">
                <a:latin typeface="Georgia" panose="02040502050405020303" pitchFamily="18" charset="0"/>
              </a:rPr>
              <a:t>a food that contains iron; and</a:t>
            </a:r>
          </a:p>
          <a:p>
            <a:pPr lvl="1"/>
            <a:r>
              <a:rPr lang="en-CA" sz="1700" dirty="0">
                <a:latin typeface="Georgia" panose="02040502050405020303" pitchFamily="18" charset="0"/>
              </a:rPr>
              <a:t>a food that contains fibre.</a:t>
            </a:r>
          </a:p>
          <a:p>
            <a:pPr marL="342900" lvl="1" indent="0">
              <a:buNone/>
            </a:pPr>
            <a:endParaRPr lang="en-CA" sz="1800" dirty="0">
              <a:latin typeface="Georgia" panose="02040502050405020303" pitchFamily="18" charset="0"/>
            </a:endParaRPr>
          </a:p>
          <a:p>
            <a:pPr marL="342900" lvl="1" indent="0">
              <a:buNone/>
            </a:pPr>
            <a:r>
              <a:rPr lang="en-CA" sz="1800" dirty="0">
                <a:latin typeface="Georgia" panose="02040502050405020303" pitchFamily="18" charset="0"/>
              </a:rPr>
              <a:t>Does each food contain a little (at least 5% daily value) or a lot (at least 15 % daily value) of the nutrient?</a:t>
            </a:r>
          </a:p>
          <a:p>
            <a:pPr marL="342900" lvl="1" indent="0">
              <a:buNone/>
            </a:pPr>
            <a:endParaRPr lang="en-CA" sz="1800" dirty="0">
              <a:latin typeface="Georgia" panose="02040502050405020303" pitchFamily="18" charset="0"/>
            </a:endParaRPr>
          </a:p>
          <a:p>
            <a:pPr marL="342900" indent="-342900">
              <a:buFont typeface="+mj-lt"/>
              <a:buAutoNum type="arabicPeriod"/>
            </a:pPr>
            <a:r>
              <a:rPr lang="en-CA" sz="1800" dirty="0">
                <a:latin typeface="Georgia" panose="02040502050405020303" pitchFamily="18" charset="0"/>
              </a:rPr>
              <a:t>Why do you think it is important to eat vegetables and fruits, whole grain foods, and protein foods?</a:t>
            </a:r>
          </a:p>
          <a:p>
            <a:pPr marL="342900" indent="-342900">
              <a:buFont typeface="+mj-lt"/>
              <a:buAutoNum type="arabicPeriod"/>
            </a:pPr>
            <a:endParaRPr lang="en-CA" sz="1800" dirty="0">
              <a:latin typeface="Georgia" panose="02040502050405020303" pitchFamily="18" charset="0"/>
            </a:endParaRPr>
          </a:p>
          <a:p>
            <a:pPr marL="342900" indent="-342900">
              <a:buFont typeface="+mj-lt"/>
              <a:buAutoNum type="arabicPeriod"/>
            </a:pPr>
            <a:r>
              <a:rPr lang="en-CA" sz="1800" dirty="0">
                <a:latin typeface="Georgia" panose="02040502050405020303" pitchFamily="18" charset="0"/>
              </a:rPr>
              <a:t>Is eating different types of vegetables and fruits, whole grain foods, and protein foods important? Why or why not?</a:t>
            </a:r>
          </a:p>
          <a:p>
            <a:endParaRPr lang="en-CA" dirty="0"/>
          </a:p>
        </p:txBody>
      </p:sp>
      <p:pic>
        <p:nvPicPr>
          <p:cNvPr id="4" name="Picture 3">
            <a:extLst>
              <a:ext uri="{FF2B5EF4-FFF2-40B4-BE49-F238E27FC236}">
                <a16:creationId xmlns:a16="http://schemas.microsoft.com/office/drawing/2014/main" id="{BE25A8B9-8011-0449-9A79-244A1817B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spTree>
    <p:extLst>
      <p:ext uri="{BB962C8B-B14F-4D97-AF65-F5344CB8AC3E}">
        <p14:creationId xmlns:p14="http://schemas.microsoft.com/office/powerpoint/2010/main" val="3427087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B871D5-4567-474D-9859-AAEF5AB61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5C4C4222-83E4-F84B-8B93-0B19F6582B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050" y="165100"/>
            <a:ext cx="8343900" cy="4813300"/>
          </a:xfrm>
          <a:prstGeom prst="rect">
            <a:avLst/>
          </a:prstGeom>
        </p:spPr>
      </p:pic>
    </p:spTree>
    <p:extLst>
      <p:ext uri="{BB962C8B-B14F-4D97-AF65-F5344CB8AC3E}">
        <p14:creationId xmlns:p14="http://schemas.microsoft.com/office/powerpoint/2010/main" val="1476469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8F7867-C32E-F24B-986C-4F230740F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FB1CBCD-AED8-49E4-AE81-48DE7DEC386B}"/>
              </a:ext>
            </a:extLst>
          </p:cNvPr>
          <p:cNvSpPr>
            <a:spLocks noGrp="1"/>
          </p:cNvSpPr>
          <p:nvPr>
            <p:ph type="title"/>
          </p:nvPr>
        </p:nvSpPr>
        <p:spPr>
          <a:xfrm>
            <a:off x="1017532" y="1072630"/>
            <a:ext cx="6402771" cy="2448335"/>
          </a:xfrm>
        </p:spPr>
        <p:txBody>
          <a:bodyPr>
            <a:normAutofit/>
          </a:bodyPr>
          <a:lstStyle/>
          <a:p>
            <a:r>
              <a:rPr lang="en-CA" dirty="0">
                <a:solidFill>
                  <a:srgbClr val="00A3DB"/>
                </a:solidFill>
                <a:latin typeface="Impact" panose="020B0806030902050204" pitchFamily="34" charset="0"/>
              </a:rPr>
              <a:t>RECIPE: </a:t>
            </a:r>
            <a:br>
              <a:rPr lang="en-CA" dirty="0">
                <a:solidFill>
                  <a:srgbClr val="00A3DB"/>
                </a:solidFill>
                <a:latin typeface="Impact" panose="020B0806030902050204" pitchFamily="34" charset="0"/>
              </a:rPr>
            </a:br>
            <a:r>
              <a:rPr lang="en-CA" dirty="0">
                <a:solidFill>
                  <a:srgbClr val="00A3DB"/>
                </a:solidFill>
                <a:latin typeface="Impact" panose="020B0806030902050204" pitchFamily="34" charset="0"/>
              </a:rPr>
              <a:t>NOURISH BOWL</a:t>
            </a:r>
          </a:p>
        </p:txBody>
      </p:sp>
      <p:pic>
        <p:nvPicPr>
          <p:cNvPr id="5" name="Picture 4" descr="A bowl of food on a table&#10;&#10;Description automatically generated">
            <a:extLst>
              <a:ext uri="{FF2B5EF4-FFF2-40B4-BE49-F238E27FC236}">
                <a16:creationId xmlns:a16="http://schemas.microsoft.com/office/drawing/2014/main" id="{FA8C8830-4172-4761-A9E8-F52300598B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1913" y="1513512"/>
            <a:ext cx="3762624" cy="2116476"/>
          </a:xfrm>
          <a:prstGeom prst="rect">
            <a:avLst/>
          </a:prstGeom>
        </p:spPr>
      </p:pic>
    </p:spTree>
    <p:extLst>
      <p:ext uri="{BB962C8B-B14F-4D97-AF65-F5344CB8AC3E}">
        <p14:creationId xmlns:p14="http://schemas.microsoft.com/office/powerpoint/2010/main" val="3731211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4911C-0A6B-8A42-8442-854CBB4771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pic>
        <p:nvPicPr>
          <p:cNvPr id="6" name="Online Media 5" title="DIY Meals and Snacks: Nourish Bowl">
            <a:hlinkClick r:id="" action="ppaction://media"/>
            <a:extLst>
              <a:ext uri="{FF2B5EF4-FFF2-40B4-BE49-F238E27FC236}">
                <a16:creationId xmlns:a16="http://schemas.microsoft.com/office/drawing/2014/main" id="{540F964A-B0B7-4F3D-B0BB-C028CFF05917}"/>
              </a:ext>
            </a:extLst>
          </p:cNvPr>
          <p:cNvPicPr>
            <a:picLocks noGrp="1" noRot="1" noChangeAspect="1"/>
          </p:cNvPicPr>
          <p:nvPr>
            <p:ph idx="1"/>
            <a:videoFile r:link="rId1"/>
          </p:nvPr>
        </p:nvPicPr>
        <p:blipFill>
          <a:blip r:embed="rId5"/>
          <a:stretch>
            <a:fillRect/>
          </a:stretch>
        </p:blipFill>
        <p:spPr>
          <a:xfrm>
            <a:off x="1676400" y="1370013"/>
            <a:ext cx="5791200" cy="3262312"/>
          </a:xfrm>
          <a:prstGeom prst="rect">
            <a:avLst/>
          </a:prstGeom>
        </p:spPr>
      </p:pic>
    </p:spTree>
    <p:extLst>
      <p:ext uri="{BB962C8B-B14F-4D97-AF65-F5344CB8AC3E}">
        <p14:creationId xmlns:p14="http://schemas.microsoft.com/office/powerpoint/2010/main" val="150980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E4FA2-7726-CA4F-B4EB-E20ADDF98F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AE32D0FF-7AC4-3B46-AACC-D7B0F77A5A8F}"/>
              </a:ext>
            </a:extLst>
          </p:cNvPr>
          <p:cNvPicPr>
            <a:picLocks noChangeAspect="1"/>
          </p:cNvPicPr>
          <p:nvPr/>
        </p:nvPicPr>
        <p:blipFill>
          <a:blip r:embed="rId4"/>
          <a:stretch>
            <a:fillRect/>
          </a:stretch>
        </p:blipFill>
        <p:spPr>
          <a:xfrm>
            <a:off x="406400" y="412750"/>
            <a:ext cx="8331200" cy="4318000"/>
          </a:xfrm>
          <a:prstGeom prst="rect">
            <a:avLst/>
          </a:prstGeom>
        </p:spPr>
      </p:pic>
    </p:spTree>
    <p:extLst>
      <p:ext uri="{BB962C8B-B14F-4D97-AF65-F5344CB8AC3E}">
        <p14:creationId xmlns:p14="http://schemas.microsoft.com/office/powerpoint/2010/main" val="60184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BAFB-0EE0-4001-9ADF-EFBD622E17D9}"/>
              </a:ext>
            </a:extLst>
          </p:cNvPr>
          <p:cNvSpPr>
            <a:spLocks noGrp="1"/>
          </p:cNvSpPr>
          <p:nvPr>
            <p:ph type="title"/>
          </p:nvPr>
        </p:nvSpPr>
        <p:spPr>
          <a:xfrm>
            <a:off x="628650" y="1096548"/>
            <a:ext cx="7886700" cy="581025"/>
          </a:xfrm>
        </p:spPr>
        <p:txBody>
          <a:bodyPr anchor="t">
            <a:normAutofit/>
          </a:bodyPr>
          <a:lstStyle/>
          <a:p>
            <a:r>
              <a:rPr lang="en-CA" sz="2400" dirty="0">
                <a:solidFill>
                  <a:srgbClr val="00A3DB"/>
                </a:solidFill>
                <a:latin typeface="Impact" panose="020B0806030902050204" pitchFamily="34" charset="0"/>
              </a:rPr>
              <a:t>APPROXIMATELY HOW MANY NUTRIENTS DO YOU NEED EACH DAY? </a:t>
            </a:r>
          </a:p>
        </p:txBody>
      </p:sp>
      <p:pic>
        <p:nvPicPr>
          <p:cNvPr id="4" name="Picture 3">
            <a:extLst>
              <a:ext uri="{FF2B5EF4-FFF2-40B4-BE49-F238E27FC236}">
                <a16:creationId xmlns:a16="http://schemas.microsoft.com/office/drawing/2014/main" id="{C7C0EC00-B7DE-4E4F-995D-7925B87AA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sp>
        <p:nvSpPr>
          <p:cNvPr id="14" name="Rectangle 13">
            <a:extLst>
              <a:ext uri="{FF2B5EF4-FFF2-40B4-BE49-F238E27FC236}">
                <a16:creationId xmlns:a16="http://schemas.microsoft.com/office/drawing/2014/main" id="{AB6D9129-C6FC-42AF-873A-036544DFFCA6}"/>
              </a:ext>
            </a:extLst>
          </p:cNvPr>
          <p:cNvSpPr/>
          <p:nvPr/>
        </p:nvSpPr>
        <p:spPr>
          <a:xfrm>
            <a:off x="791502" y="1507107"/>
            <a:ext cx="8190885" cy="646331"/>
          </a:xfrm>
          <a:prstGeom prst="rect">
            <a:avLst/>
          </a:prstGeom>
        </p:spPr>
        <p:txBody>
          <a:bodyPr wrap="square">
            <a:spAutoFit/>
          </a:bodyPr>
          <a:lstStyle/>
          <a:p>
            <a:pPr marL="285750" indent="-285750">
              <a:lnSpc>
                <a:spcPct val="100000"/>
              </a:lnSpc>
              <a:buFont typeface="Arial" panose="020B0604020202020204" pitchFamily="34" charset="0"/>
              <a:buChar char="•"/>
            </a:pPr>
            <a:r>
              <a:rPr lang="en-CA" dirty="0">
                <a:latin typeface="Georgia" panose="02040502050405020303" pitchFamily="18" charset="0"/>
              </a:rPr>
              <a:t>We need over</a:t>
            </a:r>
            <a:r>
              <a:rPr lang="en-CA" b="1" dirty="0">
                <a:latin typeface="Georgia" panose="02040502050405020303" pitchFamily="18" charset="0"/>
              </a:rPr>
              <a:t> 50 nutrients </a:t>
            </a:r>
            <a:r>
              <a:rPr lang="en-CA" dirty="0">
                <a:latin typeface="Georgia" panose="02040502050405020303" pitchFamily="18" charset="0"/>
              </a:rPr>
              <a:t>each day to help our bodies grow, </a:t>
            </a:r>
            <a:br>
              <a:rPr lang="en-CA" dirty="0">
                <a:latin typeface="Georgia" panose="02040502050405020303" pitchFamily="18" charset="0"/>
              </a:rPr>
            </a:br>
            <a:r>
              <a:rPr lang="en-CA" dirty="0">
                <a:latin typeface="Georgia" panose="02040502050405020303" pitchFamily="18" charset="0"/>
              </a:rPr>
              <a:t>think, and move.</a:t>
            </a:r>
          </a:p>
        </p:txBody>
      </p:sp>
      <p:pic>
        <p:nvPicPr>
          <p:cNvPr id="17" name="Picture 16">
            <a:extLst>
              <a:ext uri="{FF2B5EF4-FFF2-40B4-BE49-F238E27FC236}">
                <a16:creationId xmlns:a16="http://schemas.microsoft.com/office/drawing/2014/main" id="{88A30D75-1ADD-0A49-909D-8F15DEAB48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9034" y="2365530"/>
            <a:ext cx="6025931" cy="2306802"/>
          </a:xfrm>
          <a:prstGeom prst="rect">
            <a:avLst/>
          </a:prstGeom>
        </p:spPr>
      </p:pic>
    </p:spTree>
    <p:extLst>
      <p:ext uri="{BB962C8B-B14F-4D97-AF65-F5344CB8AC3E}">
        <p14:creationId xmlns:p14="http://schemas.microsoft.com/office/powerpoint/2010/main" val="213057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E4FA2-7726-CA4F-B4EB-E20ADDF98F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BD306B36-2325-C542-887F-385D244759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400" y="412750"/>
            <a:ext cx="8318500" cy="4318000"/>
          </a:xfrm>
          <a:prstGeom prst="rect">
            <a:avLst/>
          </a:prstGeom>
        </p:spPr>
      </p:pic>
    </p:spTree>
    <p:extLst>
      <p:ext uri="{BB962C8B-B14F-4D97-AF65-F5344CB8AC3E}">
        <p14:creationId xmlns:p14="http://schemas.microsoft.com/office/powerpoint/2010/main" val="1313667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E4FA2-7726-CA4F-B4EB-E20ADDF98F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EA18C555-D8BC-8A47-9573-F6DFF09D1A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750" y="412750"/>
            <a:ext cx="8318500" cy="4318000"/>
          </a:xfrm>
          <a:prstGeom prst="rect">
            <a:avLst/>
          </a:prstGeom>
        </p:spPr>
      </p:pic>
    </p:spTree>
    <p:extLst>
      <p:ext uri="{BB962C8B-B14F-4D97-AF65-F5344CB8AC3E}">
        <p14:creationId xmlns:p14="http://schemas.microsoft.com/office/powerpoint/2010/main" val="1203719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8F7867-C32E-F24B-986C-4F230740F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FB1CBCD-AED8-49E4-AE81-48DE7DEC386B}"/>
              </a:ext>
            </a:extLst>
          </p:cNvPr>
          <p:cNvSpPr>
            <a:spLocks noGrp="1"/>
          </p:cNvSpPr>
          <p:nvPr>
            <p:ph type="title"/>
          </p:nvPr>
        </p:nvSpPr>
        <p:spPr>
          <a:xfrm>
            <a:off x="1017532" y="1072630"/>
            <a:ext cx="6402771" cy="2448335"/>
          </a:xfrm>
        </p:spPr>
        <p:txBody>
          <a:bodyPr>
            <a:normAutofit/>
          </a:bodyPr>
          <a:lstStyle/>
          <a:p>
            <a:r>
              <a:rPr lang="en-CA" dirty="0">
                <a:solidFill>
                  <a:srgbClr val="00A3DB"/>
                </a:solidFill>
                <a:latin typeface="Impact" panose="020B0806030902050204" pitchFamily="34" charset="0"/>
              </a:rPr>
              <a:t>RECIPE: </a:t>
            </a:r>
            <a:br>
              <a:rPr lang="en-CA" dirty="0">
                <a:solidFill>
                  <a:srgbClr val="00A3DB"/>
                </a:solidFill>
                <a:latin typeface="Impact" panose="020B0806030902050204" pitchFamily="34" charset="0"/>
              </a:rPr>
            </a:br>
            <a:r>
              <a:rPr lang="en-CA" dirty="0">
                <a:solidFill>
                  <a:srgbClr val="00A3DB"/>
                </a:solidFill>
                <a:latin typeface="Impact" panose="020B0806030902050204" pitchFamily="34" charset="0"/>
              </a:rPr>
              <a:t>CHILI</a:t>
            </a:r>
          </a:p>
        </p:txBody>
      </p:sp>
      <p:pic>
        <p:nvPicPr>
          <p:cNvPr id="5" name="Picture 4" descr="A bowl of food on a plate on a table&#10;&#10;Description automatically generated">
            <a:extLst>
              <a:ext uri="{FF2B5EF4-FFF2-40B4-BE49-F238E27FC236}">
                <a16:creationId xmlns:a16="http://schemas.microsoft.com/office/drawing/2014/main" id="{4B9D4A29-9407-4097-A80C-3AF5989917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5071" y="1421044"/>
            <a:ext cx="4091397" cy="2301411"/>
          </a:xfrm>
          <a:prstGeom prst="rect">
            <a:avLst/>
          </a:prstGeom>
        </p:spPr>
      </p:pic>
    </p:spTree>
    <p:extLst>
      <p:ext uri="{BB962C8B-B14F-4D97-AF65-F5344CB8AC3E}">
        <p14:creationId xmlns:p14="http://schemas.microsoft.com/office/powerpoint/2010/main" val="726664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4911C-0A6B-8A42-8442-854CBB4771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pic>
        <p:nvPicPr>
          <p:cNvPr id="5" name="Online Media 4" title="DIY Meals and Snacks: Chili">
            <a:hlinkClick r:id="" action="ppaction://media"/>
            <a:extLst>
              <a:ext uri="{FF2B5EF4-FFF2-40B4-BE49-F238E27FC236}">
                <a16:creationId xmlns:a16="http://schemas.microsoft.com/office/drawing/2014/main" id="{CA0466C8-3434-44B5-ADC1-63ED332B6241}"/>
              </a:ext>
            </a:extLst>
          </p:cNvPr>
          <p:cNvPicPr>
            <a:picLocks noGrp="1" noRot="1" noChangeAspect="1"/>
          </p:cNvPicPr>
          <p:nvPr>
            <p:ph idx="1"/>
            <a:videoFile r:link="rId1"/>
          </p:nvPr>
        </p:nvPicPr>
        <p:blipFill>
          <a:blip r:embed="rId5"/>
          <a:stretch>
            <a:fillRect/>
          </a:stretch>
        </p:blipFill>
        <p:spPr>
          <a:xfrm>
            <a:off x="1676400" y="1370013"/>
            <a:ext cx="5791200" cy="3262312"/>
          </a:xfrm>
          <a:prstGeom prst="rect">
            <a:avLst/>
          </a:prstGeom>
        </p:spPr>
      </p:pic>
    </p:spTree>
    <p:extLst>
      <p:ext uri="{BB962C8B-B14F-4D97-AF65-F5344CB8AC3E}">
        <p14:creationId xmlns:p14="http://schemas.microsoft.com/office/powerpoint/2010/main" val="19706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E4FA2-7726-CA4F-B4EB-E20ADDF98F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003620FF-BFD1-1C4E-951B-29142D4BBB4D}"/>
              </a:ext>
            </a:extLst>
          </p:cNvPr>
          <p:cNvPicPr>
            <a:picLocks noChangeAspect="1"/>
          </p:cNvPicPr>
          <p:nvPr/>
        </p:nvPicPr>
        <p:blipFill>
          <a:blip r:embed="rId4"/>
          <a:stretch>
            <a:fillRect/>
          </a:stretch>
        </p:blipFill>
        <p:spPr>
          <a:xfrm>
            <a:off x="412750" y="412750"/>
            <a:ext cx="8318500" cy="4318000"/>
          </a:xfrm>
          <a:prstGeom prst="rect">
            <a:avLst/>
          </a:prstGeom>
        </p:spPr>
      </p:pic>
    </p:spTree>
    <p:extLst>
      <p:ext uri="{BB962C8B-B14F-4D97-AF65-F5344CB8AC3E}">
        <p14:creationId xmlns:p14="http://schemas.microsoft.com/office/powerpoint/2010/main" val="24554296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E4FA2-7726-CA4F-B4EB-E20ADDF98F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08D57823-29A9-D24D-977D-A4568F3F5E4C}"/>
              </a:ext>
            </a:extLst>
          </p:cNvPr>
          <p:cNvPicPr>
            <a:picLocks noChangeAspect="1"/>
          </p:cNvPicPr>
          <p:nvPr/>
        </p:nvPicPr>
        <p:blipFill>
          <a:blip r:embed="rId4"/>
          <a:stretch>
            <a:fillRect/>
          </a:stretch>
        </p:blipFill>
        <p:spPr>
          <a:xfrm>
            <a:off x="406400" y="412750"/>
            <a:ext cx="8331200" cy="4318000"/>
          </a:xfrm>
          <a:prstGeom prst="rect">
            <a:avLst/>
          </a:prstGeom>
        </p:spPr>
      </p:pic>
    </p:spTree>
    <p:extLst>
      <p:ext uri="{BB962C8B-B14F-4D97-AF65-F5344CB8AC3E}">
        <p14:creationId xmlns:p14="http://schemas.microsoft.com/office/powerpoint/2010/main" val="3180573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E4FA2-7726-CA4F-B4EB-E20ADDF98F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80DBF61C-7421-9544-82FE-E2BFB04D2C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00" y="412750"/>
            <a:ext cx="8318500" cy="4318000"/>
          </a:xfrm>
          <a:prstGeom prst="rect">
            <a:avLst/>
          </a:prstGeom>
        </p:spPr>
      </p:pic>
    </p:spTree>
    <p:extLst>
      <p:ext uri="{BB962C8B-B14F-4D97-AF65-F5344CB8AC3E}">
        <p14:creationId xmlns:p14="http://schemas.microsoft.com/office/powerpoint/2010/main" val="3401610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7891-74B5-40C9-B006-7DEF14137FC3}"/>
              </a:ext>
            </a:extLst>
          </p:cNvPr>
          <p:cNvSpPr>
            <a:spLocks noGrp="1"/>
          </p:cNvSpPr>
          <p:nvPr>
            <p:ph type="title"/>
          </p:nvPr>
        </p:nvSpPr>
        <p:spPr>
          <a:xfrm>
            <a:off x="628650" y="1004769"/>
            <a:ext cx="7886700" cy="994172"/>
          </a:xfrm>
        </p:spPr>
        <p:txBody>
          <a:bodyPr anchor="t">
            <a:normAutofit/>
          </a:bodyPr>
          <a:lstStyle/>
          <a:p>
            <a:r>
              <a:rPr lang="en-CA" sz="2400" dirty="0">
                <a:solidFill>
                  <a:srgbClr val="00A3DB"/>
                </a:solidFill>
                <a:latin typeface="Impact" panose="020B0806030902050204" pitchFamily="34" charset="0"/>
              </a:rPr>
              <a:t>MACRONUTRIENTS</a:t>
            </a:r>
          </a:p>
        </p:txBody>
      </p:sp>
      <p:sp>
        <p:nvSpPr>
          <p:cNvPr id="3" name="Content Placeholder 2">
            <a:extLst>
              <a:ext uri="{FF2B5EF4-FFF2-40B4-BE49-F238E27FC236}">
                <a16:creationId xmlns:a16="http://schemas.microsoft.com/office/drawing/2014/main" id="{99CAABEE-8B8B-43D6-9D8B-C0D395AD97DF}"/>
              </a:ext>
            </a:extLst>
          </p:cNvPr>
          <p:cNvSpPr>
            <a:spLocks noGrp="1"/>
          </p:cNvSpPr>
          <p:nvPr>
            <p:ph idx="1"/>
          </p:nvPr>
        </p:nvSpPr>
        <p:spPr>
          <a:xfrm>
            <a:off x="628650" y="1598011"/>
            <a:ext cx="7886700" cy="3263504"/>
          </a:xfrm>
        </p:spPr>
        <p:txBody>
          <a:bodyPr>
            <a:normAutofit fontScale="85000" lnSpcReduction="10000"/>
          </a:bodyPr>
          <a:lstStyle/>
          <a:p>
            <a:pPr marL="0" indent="0">
              <a:lnSpc>
                <a:spcPct val="110000"/>
              </a:lnSpc>
              <a:buNone/>
            </a:pPr>
            <a:r>
              <a:rPr lang="en-CA" sz="1800" b="1" dirty="0">
                <a:latin typeface="Georgia" panose="02040502050405020303" pitchFamily="18" charset="0"/>
              </a:rPr>
              <a:t>Carbohydrates</a:t>
            </a:r>
          </a:p>
          <a:p>
            <a:pPr marL="171450" lvl="1">
              <a:lnSpc>
                <a:spcPct val="110000"/>
              </a:lnSpc>
              <a:spcBef>
                <a:spcPts val="750"/>
              </a:spcBef>
            </a:pPr>
            <a:r>
              <a:rPr lang="en-CA" dirty="0">
                <a:latin typeface="Georgia" panose="02040502050405020303" pitchFamily="18" charset="0"/>
              </a:rPr>
              <a:t>Give you energy for all your day-to-day functions, such as thinking and moving.</a:t>
            </a:r>
          </a:p>
          <a:p>
            <a:pPr marL="171450" lvl="1">
              <a:lnSpc>
                <a:spcPct val="110000"/>
              </a:lnSpc>
              <a:spcBef>
                <a:spcPts val="750"/>
              </a:spcBef>
            </a:pPr>
            <a:endParaRPr lang="en-CA" dirty="0">
              <a:latin typeface="Georgia" panose="02040502050405020303" pitchFamily="18" charset="0"/>
            </a:endParaRPr>
          </a:p>
          <a:p>
            <a:pPr marL="0" indent="0">
              <a:lnSpc>
                <a:spcPct val="110000"/>
              </a:lnSpc>
              <a:buNone/>
            </a:pPr>
            <a:r>
              <a:rPr lang="en-CA" sz="1800" b="1" dirty="0">
                <a:latin typeface="Georgia" panose="02040502050405020303" pitchFamily="18" charset="0"/>
              </a:rPr>
              <a:t>Protein</a:t>
            </a:r>
          </a:p>
          <a:p>
            <a:pPr marL="171450" lvl="1">
              <a:lnSpc>
                <a:spcPct val="110000"/>
              </a:lnSpc>
              <a:spcBef>
                <a:spcPts val="750"/>
              </a:spcBef>
            </a:pPr>
            <a:r>
              <a:rPr lang="en-CA" dirty="0">
                <a:latin typeface="Georgia" panose="02040502050405020303" pitchFamily="18" charset="0"/>
              </a:rPr>
              <a:t>Gives you energy; helps build and repair body tissues such as skin, nails, hair, and muscles; and builds antibodies to fight off infection and disease.</a:t>
            </a:r>
          </a:p>
          <a:p>
            <a:pPr marL="171450" lvl="1">
              <a:lnSpc>
                <a:spcPct val="110000"/>
              </a:lnSpc>
              <a:spcBef>
                <a:spcPts val="750"/>
              </a:spcBef>
            </a:pPr>
            <a:endParaRPr lang="en-CA" dirty="0">
              <a:latin typeface="Georgia" panose="02040502050405020303" pitchFamily="18" charset="0"/>
            </a:endParaRPr>
          </a:p>
          <a:p>
            <a:pPr marL="0" indent="0">
              <a:lnSpc>
                <a:spcPct val="110000"/>
              </a:lnSpc>
              <a:buNone/>
            </a:pPr>
            <a:r>
              <a:rPr lang="en-CA" sz="1800" b="1" dirty="0">
                <a:latin typeface="Georgia" panose="02040502050405020303" pitchFamily="18" charset="0"/>
              </a:rPr>
              <a:t>Fat</a:t>
            </a:r>
          </a:p>
          <a:p>
            <a:pPr marL="171450" lvl="1">
              <a:lnSpc>
                <a:spcPct val="110000"/>
              </a:lnSpc>
              <a:spcBef>
                <a:spcPts val="750"/>
              </a:spcBef>
            </a:pPr>
            <a:r>
              <a:rPr lang="en-CA" dirty="0">
                <a:latin typeface="Georgia" panose="02040502050405020303" pitchFamily="18" charset="0"/>
              </a:rPr>
              <a:t>Gives you energy, helps you absorb certain vitamins (vitamins A, D, K, and E), and helps you grow and develop.</a:t>
            </a:r>
          </a:p>
          <a:p>
            <a:endParaRPr lang="en-CA" dirty="0"/>
          </a:p>
        </p:txBody>
      </p:sp>
      <p:pic>
        <p:nvPicPr>
          <p:cNvPr id="4" name="Picture 3">
            <a:extLst>
              <a:ext uri="{FF2B5EF4-FFF2-40B4-BE49-F238E27FC236}">
                <a16:creationId xmlns:a16="http://schemas.microsoft.com/office/drawing/2014/main" id="{B5B2B3F6-433C-7B46-9446-EFD8F12499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spTree>
    <p:extLst>
      <p:ext uri="{BB962C8B-B14F-4D97-AF65-F5344CB8AC3E}">
        <p14:creationId xmlns:p14="http://schemas.microsoft.com/office/powerpoint/2010/main" val="1850860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BDCB-3C88-46ED-A491-27EED9FFAEE9}"/>
              </a:ext>
            </a:extLst>
          </p:cNvPr>
          <p:cNvSpPr>
            <a:spLocks noGrp="1"/>
          </p:cNvSpPr>
          <p:nvPr>
            <p:ph type="title"/>
          </p:nvPr>
        </p:nvSpPr>
        <p:spPr>
          <a:xfrm>
            <a:off x="628650" y="956539"/>
            <a:ext cx="7886700" cy="583874"/>
          </a:xfrm>
        </p:spPr>
        <p:txBody>
          <a:bodyPr anchor="t">
            <a:normAutofit/>
          </a:bodyPr>
          <a:lstStyle/>
          <a:p>
            <a:r>
              <a:rPr lang="en-CA" sz="2400" dirty="0">
                <a:solidFill>
                  <a:srgbClr val="00A3DB"/>
                </a:solidFill>
                <a:latin typeface="Impact" panose="020B0806030902050204" pitchFamily="34" charset="0"/>
              </a:rPr>
              <a:t>MICRONUTRIENTS</a:t>
            </a:r>
            <a:r>
              <a:rPr lang="en-CA" dirty="0"/>
              <a:t>	</a:t>
            </a:r>
          </a:p>
        </p:txBody>
      </p:sp>
      <p:sp>
        <p:nvSpPr>
          <p:cNvPr id="3" name="Content Placeholder 2">
            <a:extLst>
              <a:ext uri="{FF2B5EF4-FFF2-40B4-BE49-F238E27FC236}">
                <a16:creationId xmlns:a16="http://schemas.microsoft.com/office/drawing/2014/main" id="{AC4BEE35-5272-45EE-8913-4719BC822107}"/>
              </a:ext>
            </a:extLst>
          </p:cNvPr>
          <p:cNvSpPr>
            <a:spLocks noGrp="1"/>
          </p:cNvSpPr>
          <p:nvPr>
            <p:ph idx="1"/>
          </p:nvPr>
        </p:nvSpPr>
        <p:spPr>
          <a:xfrm>
            <a:off x="628650" y="1677800"/>
            <a:ext cx="7886700" cy="3263504"/>
          </a:xfrm>
        </p:spPr>
        <p:txBody>
          <a:bodyPr/>
          <a:lstStyle/>
          <a:p>
            <a:pPr marL="0" indent="0">
              <a:buNone/>
            </a:pPr>
            <a:r>
              <a:rPr lang="en-CA" sz="1650" b="1" dirty="0">
                <a:latin typeface="Georgia" panose="02040502050405020303" pitchFamily="18" charset="0"/>
              </a:rPr>
              <a:t>Vitamins and minerals</a:t>
            </a:r>
          </a:p>
          <a:p>
            <a:endParaRPr lang="en-CA" sz="1650" dirty="0">
              <a:latin typeface="Georgia" panose="02040502050405020303" pitchFamily="18" charset="0"/>
            </a:endParaRPr>
          </a:p>
          <a:p>
            <a:r>
              <a:rPr lang="en-CA" sz="1650" dirty="0">
                <a:latin typeface="Georgia" panose="02040502050405020303" pitchFamily="18" charset="0"/>
              </a:rPr>
              <a:t>Our bodies need micronutrients to support growth and development. For example, </a:t>
            </a:r>
          </a:p>
          <a:p>
            <a:endParaRPr lang="en-CA" sz="1650" dirty="0">
              <a:latin typeface="Georgia" panose="02040502050405020303" pitchFamily="18" charset="0"/>
            </a:endParaRPr>
          </a:p>
          <a:p>
            <a:pPr lvl="1"/>
            <a:r>
              <a:rPr lang="en-CA" sz="1650" b="1" dirty="0">
                <a:latin typeface="Georgia" panose="02040502050405020303" pitchFamily="18" charset="0"/>
              </a:rPr>
              <a:t>Calcium</a:t>
            </a:r>
            <a:r>
              <a:rPr lang="en-CA" sz="1650" dirty="0">
                <a:latin typeface="Georgia" panose="02040502050405020303" pitchFamily="18" charset="0"/>
              </a:rPr>
              <a:t> helps form and maintain bones and teeth and helps your muscles work properly.</a:t>
            </a:r>
          </a:p>
          <a:p>
            <a:pPr marL="342900" lvl="1" indent="0">
              <a:buNone/>
            </a:pPr>
            <a:endParaRPr lang="en-CA" sz="1650" dirty="0">
              <a:latin typeface="Georgia" panose="02040502050405020303" pitchFamily="18" charset="0"/>
            </a:endParaRPr>
          </a:p>
          <a:p>
            <a:pPr lvl="1"/>
            <a:r>
              <a:rPr lang="en-CA" sz="1650" b="1" dirty="0">
                <a:latin typeface="Georgia" panose="02040502050405020303" pitchFamily="18" charset="0"/>
              </a:rPr>
              <a:t>Iron</a:t>
            </a:r>
            <a:r>
              <a:rPr lang="en-CA" sz="1650" dirty="0">
                <a:latin typeface="Georgia" panose="02040502050405020303" pitchFamily="18" charset="0"/>
              </a:rPr>
              <a:t> helps form red blood cells and delivers oxygen to your body’s organs and muscles. Not getting enough iron can make you tired.</a:t>
            </a:r>
          </a:p>
          <a:p>
            <a:pPr lvl="1"/>
            <a:endParaRPr lang="en-CA" dirty="0"/>
          </a:p>
        </p:txBody>
      </p:sp>
      <p:pic>
        <p:nvPicPr>
          <p:cNvPr id="4" name="Picture 3">
            <a:extLst>
              <a:ext uri="{FF2B5EF4-FFF2-40B4-BE49-F238E27FC236}">
                <a16:creationId xmlns:a16="http://schemas.microsoft.com/office/drawing/2014/main" id="{6516ECDD-02D0-3642-A32A-41CA65EFE9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819150"/>
          </a:xfrm>
          <a:prstGeom prst="rect">
            <a:avLst/>
          </a:prstGeom>
        </p:spPr>
      </p:pic>
    </p:spTree>
    <p:extLst>
      <p:ext uri="{BB962C8B-B14F-4D97-AF65-F5344CB8AC3E}">
        <p14:creationId xmlns:p14="http://schemas.microsoft.com/office/powerpoint/2010/main" val="1842967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D2A01A-DA9A-C14B-B483-7F10E62422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16410776-4724-E841-90A9-F66D54DB7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14" y="422632"/>
            <a:ext cx="8395171" cy="4298233"/>
          </a:xfrm>
          <a:prstGeom prst="rect">
            <a:avLst/>
          </a:prstGeom>
        </p:spPr>
      </p:pic>
    </p:spTree>
    <p:extLst>
      <p:ext uri="{BB962C8B-B14F-4D97-AF65-F5344CB8AC3E}">
        <p14:creationId xmlns:p14="http://schemas.microsoft.com/office/powerpoint/2010/main" val="22026189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view_x0020_status xmlns="5862c4f7-7ebf-4c3e-9b4d-253db6f89838">
      <Value>to review</Value>
    </Review_x0020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2524BA1DCE864EBB3524F3938C9DA8" ma:contentTypeVersion="14" ma:contentTypeDescription="Create a new document." ma:contentTypeScope="" ma:versionID="d2ec0ca0f648b04827f8256df6ef5172">
  <xsd:schema xmlns:xsd="http://www.w3.org/2001/XMLSchema" xmlns:xs="http://www.w3.org/2001/XMLSchema" xmlns:p="http://schemas.microsoft.com/office/2006/metadata/properties" xmlns:ns2="5862c4f7-7ebf-4c3e-9b4d-253db6f89838" xmlns:ns3="826137e3-750c-46bf-b83f-b3f02372a75c" targetNamespace="http://schemas.microsoft.com/office/2006/metadata/properties" ma:root="true" ma:fieldsID="27e19df908c086442ef48d0a8283cae5" ns2:_="" ns3:_="">
    <xsd:import namespace="5862c4f7-7ebf-4c3e-9b4d-253db6f89838"/>
    <xsd:import namespace="826137e3-750c-46bf-b83f-b3f02372a7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2c4f7-7ebf-4c3e-9b4d-253db6f89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Review_x0020_status" ma:index="21" nillable="true" ma:displayName="Review status" ma:default="to review"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to review"/>
                        <xsd:enumeration value="in progress"/>
                        <xsd:enumeration value="reviewed with recommendations"/>
                        <xsd:enumeration value="reviewed and approved"/>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6137e3-750c-46bf-b83f-b3f02372a75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21BA70-F45C-47AC-984B-93F553127072}">
  <ds:schemaRefs>
    <ds:schemaRef ds:uri="http://schemas.microsoft.com/sharepoint/v3/contenttype/forms"/>
  </ds:schemaRefs>
</ds:datastoreItem>
</file>

<file path=customXml/itemProps2.xml><?xml version="1.0" encoding="utf-8"?>
<ds:datastoreItem xmlns:ds="http://schemas.openxmlformats.org/officeDocument/2006/customXml" ds:itemID="{CCEC1C07-9D29-43F3-9C6C-0A07BE290CB0}">
  <ds:schemaRefs>
    <ds:schemaRef ds:uri="http://schemas.microsoft.com/office/infopath/2007/PartnerControls"/>
    <ds:schemaRef ds:uri="http://purl.org/dc/elements/1.1/"/>
    <ds:schemaRef ds:uri="http://schemas.microsoft.com/office/2006/metadata/properties"/>
    <ds:schemaRef ds:uri="http://purl.org/dc/terms/"/>
    <ds:schemaRef ds:uri="5862c4f7-7ebf-4c3e-9b4d-253db6f89838"/>
    <ds:schemaRef ds:uri="http://schemas.microsoft.com/office/2006/documentManagement/types"/>
    <ds:schemaRef ds:uri="http://purl.org/dc/dcmitype/"/>
    <ds:schemaRef ds:uri="http://schemas.openxmlformats.org/package/2006/metadata/core-properties"/>
    <ds:schemaRef ds:uri="826137e3-750c-46bf-b83f-b3f02372a75c"/>
    <ds:schemaRef ds:uri="http://www.w3.org/XML/1998/namespace"/>
  </ds:schemaRefs>
</ds:datastoreItem>
</file>

<file path=customXml/itemProps3.xml><?xml version="1.0" encoding="utf-8"?>
<ds:datastoreItem xmlns:ds="http://schemas.openxmlformats.org/officeDocument/2006/customXml" ds:itemID="{870E1D6C-D972-474E-BB86-F4CF5961DA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2c4f7-7ebf-4c3e-9b4d-253db6f89838"/>
    <ds:schemaRef ds:uri="826137e3-750c-46bf-b83f-b3f02372a7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909</TotalTime>
  <Words>4363</Words>
  <Application>Microsoft Office PowerPoint</Application>
  <PresentationFormat>On-screen Show (16:9)</PresentationFormat>
  <Paragraphs>450</Paragraphs>
  <Slides>66</Slides>
  <Notes>66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Calibri Light</vt:lpstr>
      <vt:lpstr>Georgia</vt:lpstr>
      <vt:lpstr>Impact</vt:lpstr>
      <vt:lpstr>Office Theme</vt:lpstr>
      <vt:lpstr>LESSON 2 EXPLORING VARIETY </vt:lpstr>
      <vt:lpstr>CHALLENGE </vt:lpstr>
      <vt:lpstr>PowerPoint Presentation</vt:lpstr>
      <vt:lpstr>CANADA’S FOOD GUIDE  IN ACTION</vt:lpstr>
      <vt:lpstr>APPROXIMATELY HOW MANY NUTRIENTS DO YOU NEED EACH DAY? </vt:lpstr>
      <vt:lpstr>APPROXIMATELY HOW MANY NUTRIENTS DO YOU NEED EACH DAY? </vt:lpstr>
      <vt:lpstr>MACRONUTRIENTS</vt:lpstr>
      <vt:lpstr>MICRONUTRIENTS </vt:lpstr>
      <vt:lpstr>PowerPoint Presentation</vt:lpstr>
      <vt:lpstr>PowerPoint Presentation</vt:lpstr>
      <vt:lpstr>PowerPoint Presentation</vt:lpstr>
      <vt:lpstr>PowerPoint Presentation</vt:lpstr>
      <vt:lpstr>HOW TO GET THE NUTRIENTS YOUR BODY NEEDS</vt:lpstr>
      <vt:lpstr>PERCENT DAILY VALUE (% DV)</vt:lpstr>
      <vt:lpstr>PERCENT DAILY VALUE (% DV)</vt:lpstr>
      <vt:lpstr>ACTIVITY:  FOOD PROFILES</vt:lpstr>
      <vt:lpstr>ACTIVITY:  FOOD PROFILES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SHARING</vt:lpstr>
      <vt:lpstr>Apple</vt:lpstr>
      <vt:lpstr>Banana</vt:lpstr>
      <vt:lpstr>Broccoli</vt:lpstr>
      <vt:lpstr>PowerPoint Presentation</vt:lpstr>
      <vt:lpstr>Spinach</vt:lpstr>
      <vt:lpstr>Strawberries</vt:lpstr>
      <vt:lpstr>Brown rice</vt:lpstr>
      <vt:lpstr>Oatmeal</vt:lpstr>
      <vt:lpstr>Plain toasted O cereal</vt:lpstr>
      <vt:lpstr>Whole grain bread</vt:lpstr>
      <vt:lpstr>Pita</vt:lpstr>
      <vt:lpstr>Noodles</vt:lpstr>
      <vt:lpstr>Almonds</vt:lpstr>
      <vt:lpstr>Beef</vt:lpstr>
      <vt:lpstr>Eggs</vt:lpstr>
      <vt:lpstr>Milk</vt:lpstr>
      <vt:lpstr>White beans</vt:lpstr>
      <vt:lpstr>Yogurt</vt:lpstr>
      <vt:lpstr>REFLECTION</vt:lpstr>
      <vt:lpstr>PowerPoint Presentation</vt:lpstr>
      <vt:lpstr>RECIPE:  NOURISH BOWL</vt:lpstr>
      <vt:lpstr>PowerPoint Presentation</vt:lpstr>
      <vt:lpstr>PowerPoint Presentation</vt:lpstr>
      <vt:lpstr>PowerPoint Presentation</vt:lpstr>
      <vt:lpstr>PowerPoint Presentation</vt:lpstr>
      <vt:lpstr>RECIPE:  CHILI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Exploring Variety</dc:title>
  <dc:creator>Chute, Jaclyn</dc:creator>
  <cp:lastModifiedBy>Delisle, Kenton</cp:lastModifiedBy>
  <cp:revision>43</cp:revision>
  <cp:lastPrinted>2021-07-07T16:44:21Z</cp:lastPrinted>
  <dcterms:created xsi:type="dcterms:W3CDTF">2020-07-23T16:42:14Z</dcterms:created>
  <dcterms:modified xsi:type="dcterms:W3CDTF">2022-01-17T19:38:00Z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0x010100232524BA1DCE864EBB3524F3938C9DA8</vt:lpwstr>
  </property>
</Properties>
</file>