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57" r:id="rId6"/>
    <p:sldId id="269" r:id="rId7"/>
    <p:sldId id="270" r:id="rId8"/>
    <p:sldId id="260" r:id="rId9"/>
    <p:sldId id="258" r:id="rId10"/>
    <p:sldId id="259" r:id="rId11"/>
    <p:sldId id="261" r:id="rId12"/>
    <p:sldId id="265" r:id="rId13"/>
    <p:sldId id="266" r:id="rId14"/>
    <p:sldId id="264" r:id="rId15"/>
    <p:sldId id="271" r:id="rId16"/>
    <p:sldId id="272" r:id="rId17"/>
    <p:sldId id="273" r:id="rId18"/>
    <p:sldId id="274" r:id="rId19"/>
    <p:sldId id="275" r:id="rId20"/>
    <p:sldId id="276" r:id="rId21"/>
    <p:sldId id="277" r:id="rId22"/>
    <p:sldId id="278" r:id="rId23"/>
    <p:sldId id="281" r:id="rId24"/>
    <p:sldId id="282" r:id="rId25"/>
    <p:sldId id="283" r:id="rId26"/>
    <p:sldId id="284" r:id="rId27"/>
    <p:sldId id="285" r:id="rId28"/>
    <p:sldId id="286" r:id="rId29"/>
    <p:sldId id="287" r:id="rId30"/>
    <p:sldId id="288" r:id="rId31"/>
    <p:sldId id="290" r:id="rId32"/>
  </p:sldIdLst>
  <p:sldSz cx="9144000" cy="5143500" type="screen16x9"/>
  <p:notesSz cx="6858000" cy="9144000"/>
  <p:defaultText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0FFED4-FE0A-7B84-E143-68897423F824}" name="Chute, Jaclyn" initials="CJ" userId="S::JChute@dfc-plc.ca::5dea0fbf-6608-406a-a0f6-646be1ed43a2" providerId="AD"/>
  <p188:author id="{A88B2CE9-D780-323F-152A-6024947559B3}" name="Jean-François Schell" initials="JFS" userId="d58d9c1c77def64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ute, Jaclyn" initials="CJ" lastIdx="16" clrIdx="0"/>
  <p:cmAuthor id="2" name="Donna Dawson" initials="DLD" lastIdx="13" clrIdx="1"/>
  <p:cmAuthor id="3" name="Inglis, Barbara" initials="IB" lastIdx="1" clrIdx="2"/>
  <p:cmAuthor id="4" name="Taxbock, Kathryn" initials="TK" lastIdx="6"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64687-AF92-421A-9B62-BF0AD6BA9C0F}" v="5" dt="2022-01-18T17:26:58.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eorgia" panose="02040502050405020303" pitchFamily="18"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eorgia" panose="02040502050405020303" pitchFamily="18" charset="0"/>
              </a:defRPr>
            </a:lvl1pPr>
          </a:lstStyle>
          <a:p>
            <a:fld id="{8406BD60-1E20-4093-8EC1-0CE3E1063988}" type="datetimeFigureOut">
              <a:rPr lang="en-CA" smtClean="0"/>
              <a:pPr/>
              <a:t>2022-01-18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eorgia" panose="02040502050405020303" pitchFamily="18"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eorgia" panose="02040502050405020303" pitchFamily="18" charset="0"/>
              </a:defRPr>
            </a:lvl1pPr>
          </a:lstStyle>
          <a:p>
            <a:fld id="{B4745A9F-459A-4A2E-AC98-F82562222865}" type="slidenum">
              <a:rPr lang="en-CA" smtClean="0"/>
              <a:pPr/>
              <a:t>‹#›</a:t>
            </a:fld>
            <a:endParaRPr lang="en-CA"/>
          </a:p>
        </p:txBody>
      </p:sp>
    </p:spTree>
    <p:extLst>
      <p:ext uri="{BB962C8B-B14F-4D97-AF65-F5344CB8AC3E}">
        <p14:creationId xmlns:p14="http://schemas.microsoft.com/office/powerpoint/2010/main" val="3421899633"/>
      </p:ext>
    </p:extLst>
  </p:cSld>
  <p:clrMap bg1="lt1" tx1="dk1" bg2="lt2" tx2="dk2" accent1="accent1" accent2="accent2" accent3="accent3" accent4="accent4" accent5="accent5" accent6="accent6" hlink="hlink" folHlink="folHlink"/>
  <p:notesStyle>
    <a:lvl1pPr marL="0" algn="l" defTabSz="685783" rtl="0" eaLnBrk="1" latinLnBrk="0" hangingPunct="1">
      <a:defRPr sz="900" b="0" i="0" kern="1200">
        <a:solidFill>
          <a:schemeClr val="tx1"/>
        </a:solidFill>
        <a:latin typeface="Georgia" panose="02040502050405020303" pitchFamily="18"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900" b="1" kern="1200" baseline="0">
                <a:solidFill>
                  <a:schemeClr val="tx1"/>
                </a:solidFill>
                <a:latin typeface="Georgia" panose="02040502050405020303" pitchFamily="18" charset="0"/>
                <a:ea typeface="+mn-ea"/>
                <a:cs typeface="+mn-cs"/>
              </a:rPr>
              <a:t>© Les Producteurs laitiers du Canada, 2021. Tous droits réservés.</a:t>
            </a:r>
            <a:endParaRPr lang="en-CA" b="1"/>
          </a:p>
          <a:p>
            <a:endParaRPr lang="en-CA" b="1"/>
          </a:p>
          <a:p>
            <a:pPr marL="0" marR="0" lvl="0" indent="0" algn="l" defTabSz="685783" rtl="0" eaLnBrk="1" fontAlgn="auto" latinLnBrk="0" hangingPunct="1">
              <a:lnSpc>
                <a:spcPct val="100000"/>
              </a:lnSpc>
              <a:spcBef>
                <a:spcPts val="0"/>
              </a:spcBef>
              <a:spcAft>
                <a:spcPts val="0"/>
              </a:spcAft>
              <a:buClrTx/>
              <a:buSzTx/>
              <a:buFontTx/>
              <a:buNone/>
              <a:tabLst/>
              <a:defRPr/>
            </a:pPr>
            <a:r>
              <a:rPr lang="fr-CA" sz="900" b="1">
                <a:effectLst/>
                <a:latin typeface="Calibri" panose="020F0502020204030204" pitchFamily="34" charset="0"/>
                <a:ea typeface="Calibri" panose="020F0502020204030204" pitchFamily="34" charset="0"/>
              </a:rPr>
              <a:t>Ce jeu de diapositives comporte des vidéos intégrées. Pour lire ces dernières directement à partir des diapositives, cliquez sur « Activer la modification », puis sur « Activer le contenu » dans la barre supérieure. Vous pouvez également accéder aux vidéos en utilisant les liens </a:t>
            </a:r>
            <a:r>
              <a:rPr lang="fr-CA" sz="900" b="1" err="1">
                <a:effectLst/>
                <a:latin typeface="Calibri" panose="020F0502020204030204" pitchFamily="34" charset="0"/>
                <a:ea typeface="Calibri" panose="020F0502020204030204" pitchFamily="34" charset="0"/>
              </a:rPr>
              <a:t>Vimeo</a:t>
            </a:r>
            <a:r>
              <a:rPr lang="fr-CA" sz="900" b="1">
                <a:effectLst/>
                <a:latin typeface="Calibri" panose="020F0502020204030204" pitchFamily="34" charset="0"/>
                <a:ea typeface="Calibri" panose="020F0502020204030204" pitchFamily="34" charset="0"/>
              </a:rPr>
              <a:t> qui figurent dans la section Notes des diapositives concernées.</a:t>
            </a:r>
            <a:endParaRPr lang="fr-CA" baseline="0"/>
          </a:p>
          <a:p>
            <a:endParaRPr lang="fr-CA" b="1" baseline="0"/>
          </a:p>
          <a:p>
            <a:r>
              <a:rPr lang="fr-CA" b="1" baseline="0"/>
              <a:t>But de la diapositive : </a:t>
            </a:r>
            <a:r>
              <a:rPr lang="fr-CA" baseline="0"/>
              <a:t>Présenter la leçon. </a:t>
            </a:r>
            <a:endParaRPr lang="en-CA" b="1"/>
          </a:p>
          <a:p>
            <a:endParaRPr lang="en-CA" b="1"/>
          </a:p>
          <a:p>
            <a:r>
              <a:rPr lang="fr-CA" b="1" baseline="0"/>
              <a:t>Personnel enseignant : </a:t>
            </a:r>
            <a:r>
              <a:rPr lang="fr-CA" baseline="0"/>
              <a:t>Lisez la diapositive.</a:t>
            </a:r>
            <a:endParaRPr lang="en-CA" b="1" i="0"/>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1</a:t>
            </a:fld>
            <a:endParaRPr lang="en-CA"/>
          </a:p>
        </p:txBody>
      </p:sp>
    </p:spTree>
    <p:extLst>
      <p:ext uri="{BB962C8B-B14F-4D97-AF65-F5344CB8AC3E}">
        <p14:creationId xmlns:p14="http://schemas.microsoft.com/office/powerpoint/2010/main" val="368746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baseline="0">
                <a:solidFill>
                  <a:schemeClr val="tx1"/>
                </a:solidFill>
                <a:effectLst/>
                <a:ea typeface="+mn-ea"/>
                <a:cs typeface="+mn-cs"/>
              </a:rPr>
              <a:t>But de la diapositive : </a:t>
            </a:r>
            <a:r>
              <a:rPr lang="fr-CA" sz="1200" kern="1200" baseline="0">
                <a:solidFill>
                  <a:schemeClr val="tx1"/>
                </a:solidFill>
                <a:effectLst/>
                <a:ea typeface="+mn-ea"/>
                <a:cs typeface="+mn-cs"/>
              </a:rPr>
              <a:t>Encourager une relation positive avec la nourriture.</a:t>
            </a:r>
          </a:p>
          <a:p>
            <a:pPr lvl="0"/>
            <a:endParaRPr lang="en-CA" sz="1200" kern="120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a:solidFill>
                  <a:schemeClr val="tx1"/>
                </a:solidFill>
                <a:effectLst/>
                <a:ea typeface="+mn-ea"/>
                <a:cs typeface="+mn-cs"/>
              </a:rPr>
              <a:t>Personnel enseignant : </a:t>
            </a:r>
            <a:r>
              <a:rPr lang="fr-CA" sz="1200" kern="1200" baseline="0">
                <a:solidFill>
                  <a:schemeClr val="tx1"/>
                </a:solidFill>
                <a:effectLst/>
                <a:ea typeface="+mn-ea"/>
                <a:cs typeface="+mn-cs"/>
              </a:rPr>
              <a:t>Il n’existe pas de collations ni de repas « parfaits » ou « corrects ». Il est plus important de tenir compte de ce que vous mangez et de la façon dont vous le faites </a:t>
            </a:r>
            <a:r>
              <a:rPr lang="fr-CA" sz="1200" b="1" kern="1200" baseline="0">
                <a:solidFill>
                  <a:schemeClr val="tx1"/>
                </a:solidFill>
                <a:effectLst/>
                <a:ea typeface="+mn-ea"/>
                <a:cs typeface="+mn-cs"/>
              </a:rPr>
              <a:t>au fil du temps</a:t>
            </a:r>
            <a:r>
              <a:rPr lang="fr-CA" sz="1200" kern="1200" baseline="0">
                <a:solidFill>
                  <a:schemeClr val="tx1"/>
                </a:solidFill>
                <a:effectLst/>
                <a:ea typeface="+mn-ea"/>
                <a:cs typeface="+mn-cs"/>
              </a:rPr>
              <a:t> que de suivre une structure de repas ou de collation précise chaque jour.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ea typeface="+mn-ea"/>
              <a:cs typeface="+mn-cs"/>
            </a:endParaRPr>
          </a:p>
          <a:p>
            <a:r>
              <a:rPr lang="fr-CA" sz="1200" kern="1200" baseline="0">
                <a:solidFill>
                  <a:schemeClr val="tx1"/>
                </a:solidFill>
                <a:effectLst/>
                <a:ea typeface="+mn-ea"/>
                <a:cs typeface="+mn-cs"/>
              </a:rPr>
              <a:t>Remarque : Bien que le présent programme comporte des discussions sur les nutriments et les bienfaits d’une alimentation variée, nous vous encourageons à adopter une attitude neutre à l’égard de tous les aliments auxquels vous exposez les élèves, ainsi qu’au cours de vos conversations au sujet de ces aliments, afin de maintenir et de favoriser une relation positive avec la nourriture. </a:t>
            </a:r>
            <a:r>
              <a:rPr lang="fr-CA" sz="900" kern="1200" baseline="0">
                <a:solidFill>
                  <a:schemeClr val="tx1"/>
                </a:solidFill>
                <a:latin typeface="Georgia" panose="02040502050405020303" pitchFamily="18" charset="0"/>
                <a:ea typeface="+mn-ea"/>
                <a:cs typeface="+mn-cs"/>
              </a:rPr>
              <a:t>Une telle approche élimine tout jugement vis-à-vis des aliments ou de la personne qui les mange. </a:t>
            </a:r>
            <a:r>
              <a:rPr lang="fr-CA" sz="1200" kern="1200" baseline="0">
                <a:solidFill>
                  <a:schemeClr val="tx1"/>
                </a:solidFill>
                <a:effectLst/>
                <a:ea typeface="+mn-ea"/>
                <a:cs typeface="+mn-cs"/>
              </a:rPr>
              <a:t>Nous vous recommandons de prêter attention à la façon dont vous communiquez des messages de santé et d’éviter certaines méthodes, comme le fait de contrôler ou de surveiller les aliments consommés, afin de réduire au minimum le risque d’apparition des troubles du comportement alimentaire associés à ces pratiques.</a:t>
            </a:r>
          </a:p>
          <a:p>
            <a:r>
              <a:rPr lang="en-CA" sz="1200" kern="1200">
                <a:solidFill>
                  <a:schemeClr val="tx1"/>
                </a:solidFill>
                <a:effectLst/>
                <a:ea typeface="+mn-ea"/>
                <a:cs typeface="+mn-cs"/>
              </a:rPr>
              <a:t> </a:t>
            </a:r>
          </a:p>
          <a:p>
            <a:r>
              <a:rPr lang="fr-CA" sz="1200" kern="1200" baseline="0">
                <a:solidFill>
                  <a:schemeClr val="tx1"/>
                </a:solidFill>
                <a:effectLst/>
                <a:ea typeface="+mn-ea"/>
                <a:cs typeface="+mn-cs"/>
              </a:rPr>
              <a:t>Source : </a:t>
            </a:r>
            <a:r>
              <a:rPr lang="fr-CA" sz="1200" kern="1200" baseline="0" err="1">
                <a:solidFill>
                  <a:schemeClr val="tx1"/>
                </a:solidFill>
                <a:effectLst/>
                <a:ea typeface="+mn-ea"/>
                <a:cs typeface="+mn-cs"/>
              </a:rPr>
              <a:t>Pinhas</a:t>
            </a:r>
            <a:r>
              <a:rPr lang="fr-CA" sz="1200" kern="1200" baseline="0">
                <a:solidFill>
                  <a:schemeClr val="tx1"/>
                </a:solidFill>
                <a:effectLst/>
                <a:ea typeface="+mn-ea"/>
                <a:cs typeface="+mn-cs"/>
              </a:rPr>
              <a:t> et coll. Trading </a:t>
            </a:r>
            <a:r>
              <a:rPr lang="fr-CA" sz="1200" kern="1200" baseline="0" err="1">
                <a:solidFill>
                  <a:schemeClr val="tx1"/>
                </a:solidFill>
                <a:effectLst/>
                <a:ea typeface="+mn-ea"/>
                <a:cs typeface="+mn-cs"/>
              </a:rPr>
              <a:t>health</a:t>
            </a:r>
            <a:r>
              <a:rPr lang="fr-CA" sz="1200" kern="1200" baseline="0">
                <a:solidFill>
                  <a:schemeClr val="tx1"/>
                </a:solidFill>
                <a:effectLst/>
                <a:ea typeface="+mn-ea"/>
                <a:cs typeface="+mn-cs"/>
              </a:rPr>
              <a:t> for a </a:t>
            </a:r>
            <a:r>
              <a:rPr lang="fr-CA" sz="1200" kern="1200" baseline="0" err="1">
                <a:solidFill>
                  <a:schemeClr val="tx1"/>
                </a:solidFill>
                <a:effectLst/>
                <a:ea typeface="+mn-ea"/>
                <a:cs typeface="+mn-cs"/>
              </a:rPr>
              <a:t>healthy</a:t>
            </a:r>
            <a:r>
              <a:rPr lang="fr-CA" sz="1200" kern="1200" baseline="0">
                <a:solidFill>
                  <a:schemeClr val="tx1"/>
                </a:solidFill>
                <a:effectLst/>
                <a:ea typeface="+mn-ea"/>
                <a:cs typeface="+mn-cs"/>
              </a:rPr>
              <a:t> </a:t>
            </a:r>
            <a:r>
              <a:rPr lang="fr-CA" sz="1200" kern="1200" baseline="0" err="1">
                <a:solidFill>
                  <a:schemeClr val="tx1"/>
                </a:solidFill>
                <a:effectLst/>
                <a:ea typeface="+mn-ea"/>
                <a:cs typeface="+mn-cs"/>
              </a:rPr>
              <a:t>weight</a:t>
            </a:r>
            <a:r>
              <a:rPr lang="fr-CA" sz="1200" kern="1200" baseline="0">
                <a:solidFill>
                  <a:schemeClr val="tx1"/>
                </a:solidFill>
                <a:effectLst/>
                <a:ea typeface="+mn-ea"/>
                <a:cs typeface="+mn-cs"/>
              </a:rPr>
              <a:t>: the </a:t>
            </a:r>
            <a:r>
              <a:rPr lang="fr-CA" sz="1200" kern="1200" baseline="0" err="1">
                <a:solidFill>
                  <a:schemeClr val="tx1"/>
                </a:solidFill>
                <a:effectLst/>
                <a:ea typeface="+mn-ea"/>
                <a:cs typeface="+mn-cs"/>
              </a:rPr>
              <a:t>uncharted</a:t>
            </a:r>
            <a:r>
              <a:rPr lang="fr-CA" sz="1200" kern="1200" baseline="0">
                <a:solidFill>
                  <a:schemeClr val="tx1"/>
                </a:solidFill>
                <a:effectLst/>
                <a:ea typeface="+mn-ea"/>
                <a:cs typeface="+mn-cs"/>
              </a:rPr>
              <a:t> </a:t>
            </a:r>
            <a:r>
              <a:rPr lang="fr-CA" sz="1200" kern="1200" baseline="0" err="1">
                <a:solidFill>
                  <a:schemeClr val="tx1"/>
                </a:solidFill>
                <a:effectLst/>
                <a:ea typeface="+mn-ea"/>
                <a:cs typeface="+mn-cs"/>
              </a:rPr>
              <a:t>side</a:t>
            </a:r>
            <a:r>
              <a:rPr lang="fr-CA" sz="1200" kern="1200" baseline="0">
                <a:solidFill>
                  <a:schemeClr val="tx1"/>
                </a:solidFill>
                <a:effectLst/>
                <a:ea typeface="+mn-ea"/>
                <a:cs typeface="+mn-cs"/>
              </a:rPr>
              <a:t> of </a:t>
            </a:r>
            <a:r>
              <a:rPr lang="fr-CA" sz="1200" kern="1200" baseline="0" err="1">
                <a:solidFill>
                  <a:schemeClr val="tx1"/>
                </a:solidFill>
                <a:effectLst/>
                <a:ea typeface="+mn-ea"/>
                <a:cs typeface="+mn-cs"/>
              </a:rPr>
              <a:t>healthy</a:t>
            </a:r>
            <a:r>
              <a:rPr lang="fr-CA" sz="1200" kern="1200" baseline="0">
                <a:solidFill>
                  <a:schemeClr val="tx1"/>
                </a:solidFill>
                <a:effectLst/>
                <a:ea typeface="+mn-ea"/>
                <a:cs typeface="+mn-cs"/>
              </a:rPr>
              <a:t> </a:t>
            </a:r>
            <a:r>
              <a:rPr lang="fr-CA" sz="1200" kern="1200" baseline="0" err="1">
                <a:solidFill>
                  <a:schemeClr val="tx1"/>
                </a:solidFill>
                <a:effectLst/>
                <a:ea typeface="+mn-ea"/>
                <a:cs typeface="+mn-cs"/>
              </a:rPr>
              <a:t>weights</a:t>
            </a:r>
            <a:r>
              <a:rPr lang="fr-CA" sz="1200" kern="1200" baseline="0">
                <a:solidFill>
                  <a:schemeClr val="tx1"/>
                </a:solidFill>
                <a:effectLst/>
                <a:ea typeface="+mn-ea"/>
                <a:cs typeface="+mn-cs"/>
              </a:rPr>
              <a:t> initiatives. </a:t>
            </a:r>
            <a:r>
              <a:rPr lang="fr-CA" sz="1200" i="1" kern="1200" baseline="0" err="1">
                <a:solidFill>
                  <a:schemeClr val="tx1"/>
                </a:solidFill>
                <a:effectLst/>
                <a:ea typeface="+mn-ea"/>
                <a:cs typeface="+mn-cs"/>
              </a:rPr>
              <a:t>Eat</a:t>
            </a:r>
            <a:r>
              <a:rPr lang="fr-CA" sz="1200" i="1" kern="1200" baseline="0">
                <a:solidFill>
                  <a:schemeClr val="tx1"/>
                </a:solidFill>
                <a:effectLst/>
                <a:ea typeface="+mn-ea"/>
                <a:cs typeface="+mn-cs"/>
              </a:rPr>
              <a:t> </a:t>
            </a:r>
            <a:r>
              <a:rPr lang="fr-CA" sz="1200" i="1" kern="1200" baseline="0" err="1">
                <a:solidFill>
                  <a:schemeClr val="tx1"/>
                </a:solidFill>
                <a:effectLst/>
                <a:ea typeface="+mn-ea"/>
                <a:cs typeface="+mn-cs"/>
              </a:rPr>
              <a:t>Disord</a:t>
            </a:r>
            <a:r>
              <a:rPr lang="fr-CA" sz="1200" i="1" kern="1200" baseline="0">
                <a:solidFill>
                  <a:schemeClr val="tx1"/>
                </a:solidFill>
                <a:effectLst/>
                <a:ea typeface="+mn-ea"/>
                <a:cs typeface="+mn-cs"/>
              </a:rPr>
              <a:t> </a:t>
            </a:r>
            <a:r>
              <a:rPr lang="fr-CA" sz="1200" kern="1200" baseline="0">
                <a:solidFill>
                  <a:schemeClr val="tx1"/>
                </a:solidFill>
                <a:effectLst/>
                <a:ea typeface="+mn-ea"/>
                <a:cs typeface="+mn-cs"/>
              </a:rPr>
              <a:t>2013;21:109-116.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10</a:t>
            </a:fld>
            <a:endParaRPr lang="en-CA"/>
          </a:p>
        </p:txBody>
      </p:sp>
    </p:spTree>
    <p:extLst>
      <p:ext uri="{BB962C8B-B14F-4D97-AF65-F5344CB8AC3E}">
        <p14:creationId xmlns:p14="http://schemas.microsoft.com/office/powerpoint/2010/main" val="256808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Activité facultative avec toute la classe.</a:t>
            </a:r>
          </a:p>
          <a:p>
            <a:pPr marL="0" indent="0">
              <a:buFontTx/>
              <a:buNone/>
            </a:pPr>
            <a:endParaRPr lang="en-CA" b="0"/>
          </a:p>
          <a:p>
            <a:r>
              <a:rPr lang="fr-CA" b="1" baseline="0"/>
              <a:t>Personnel enseignant :</a:t>
            </a:r>
            <a:r>
              <a:rPr lang="fr-CA" baseline="0"/>
              <a:t> Montrez la diapositive aux élèves afin qu’ils évaluent le ou les aliments présentés et inscrivent leurs réponses sur la fiche de travail correspondante. Les fiches d’activité se trouvent dans le cahier d’activités de l’élève.</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11</a:t>
            </a:fld>
            <a:endParaRPr lang="en-CA"/>
          </a:p>
        </p:txBody>
      </p:sp>
    </p:spTree>
    <p:extLst>
      <p:ext uri="{BB962C8B-B14F-4D97-AF65-F5344CB8AC3E}">
        <p14:creationId xmlns:p14="http://schemas.microsoft.com/office/powerpoint/2010/main" val="172143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Activité facultative avec toute la classe.</a:t>
            </a:r>
          </a:p>
          <a:p>
            <a:endParaRPr lang="en-CA" b="0"/>
          </a:p>
          <a:p>
            <a:r>
              <a:rPr lang="fr-CA" b="1" baseline="0"/>
              <a:t>Personnel enseignant :</a:t>
            </a:r>
            <a:r>
              <a:rPr lang="fr-CA" baseline="0"/>
              <a:t> Montrez la diapositive aux élèves afin qu’ils évaluent le ou les aliments présentés et inscrivent leurs réponses sur la fiche de travail correspondante.</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12</a:t>
            </a:fld>
            <a:endParaRPr lang="en-CA"/>
          </a:p>
        </p:txBody>
      </p:sp>
    </p:spTree>
    <p:extLst>
      <p:ext uri="{BB962C8B-B14F-4D97-AF65-F5344CB8AC3E}">
        <p14:creationId xmlns:p14="http://schemas.microsoft.com/office/powerpoint/2010/main" val="3955397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Activité facultative avec toute la classe.</a:t>
            </a:r>
          </a:p>
          <a:p>
            <a:endParaRPr lang="en-CA" b="0"/>
          </a:p>
          <a:p>
            <a:r>
              <a:rPr lang="fr-CA" b="1" baseline="0"/>
              <a:t>Personnel enseignant :</a:t>
            </a:r>
            <a:r>
              <a:rPr lang="fr-CA" baseline="0"/>
              <a:t> Montrez la diapositive aux élèves afin qu’ils évaluent le ou les aliments présentés et inscrivent leurs réponses sur la fiche de travail correspondante.</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13</a:t>
            </a:fld>
            <a:endParaRPr lang="en-CA"/>
          </a:p>
        </p:txBody>
      </p:sp>
    </p:spTree>
    <p:extLst>
      <p:ext uri="{BB962C8B-B14F-4D97-AF65-F5344CB8AC3E}">
        <p14:creationId xmlns:p14="http://schemas.microsoft.com/office/powerpoint/2010/main" val="427932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Activité facultative avec toute la classe.</a:t>
            </a:r>
          </a:p>
          <a:p>
            <a:endParaRPr lang="en-CA" b="0"/>
          </a:p>
          <a:p>
            <a:r>
              <a:rPr lang="fr-CA" b="1" baseline="0"/>
              <a:t>Personnel enseignant :</a:t>
            </a:r>
            <a:r>
              <a:rPr lang="fr-CA" baseline="0"/>
              <a:t> Montrez la diapositive aux élèves afin qu’ils évaluent le ou les aliments présentés et inscrivent leurs réponses sur la fiche de travail correspondante.</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14</a:t>
            </a:fld>
            <a:endParaRPr lang="en-CA"/>
          </a:p>
        </p:txBody>
      </p:sp>
    </p:spTree>
    <p:extLst>
      <p:ext uri="{BB962C8B-B14F-4D97-AF65-F5344CB8AC3E}">
        <p14:creationId xmlns:p14="http://schemas.microsoft.com/office/powerpoint/2010/main" val="315126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Activité facultative avec toute la classe.</a:t>
            </a:r>
          </a:p>
          <a:p>
            <a:endParaRPr lang="en-CA" b="0"/>
          </a:p>
          <a:p>
            <a:r>
              <a:rPr lang="fr-CA" b="1" baseline="0"/>
              <a:t>Personnel enseignant :</a:t>
            </a:r>
            <a:r>
              <a:rPr lang="fr-CA" baseline="0"/>
              <a:t> Montrez la diapositive aux élèves afin qu’ils évaluent le ou les aliments présentés et inscrivent leurs réponses sur la fiche de travail correspondante.</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15</a:t>
            </a:fld>
            <a:endParaRPr lang="en-CA"/>
          </a:p>
        </p:txBody>
      </p:sp>
    </p:spTree>
    <p:extLst>
      <p:ext uri="{BB962C8B-B14F-4D97-AF65-F5344CB8AC3E}">
        <p14:creationId xmlns:p14="http://schemas.microsoft.com/office/powerpoint/2010/main" val="3381998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Activité facultative avec toute la classe.</a:t>
            </a:r>
          </a:p>
          <a:p>
            <a:endParaRPr lang="en-CA" b="0"/>
          </a:p>
          <a:p>
            <a:r>
              <a:rPr lang="fr-CA" b="1" baseline="0"/>
              <a:t>Personnel enseignant :</a:t>
            </a:r>
            <a:r>
              <a:rPr lang="fr-CA" baseline="0"/>
              <a:t> Montrez la diapositive aux élèves afin qu’ils évaluent le ou les aliments présentés et inscrivent leurs réponses sur la fiche de travail correspondante.</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16</a:t>
            </a:fld>
            <a:endParaRPr lang="en-CA"/>
          </a:p>
        </p:txBody>
      </p:sp>
    </p:spTree>
    <p:extLst>
      <p:ext uri="{BB962C8B-B14F-4D97-AF65-F5344CB8AC3E}">
        <p14:creationId xmlns:p14="http://schemas.microsoft.com/office/powerpoint/2010/main" val="4364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Activité facultative avec toute la classe.</a:t>
            </a:r>
          </a:p>
          <a:p>
            <a:endParaRPr lang="en-CA" b="0"/>
          </a:p>
          <a:p>
            <a:r>
              <a:rPr lang="fr-CA" b="1" baseline="0"/>
              <a:t>Personnel enseignant :</a:t>
            </a:r>
            <a:r>
              <a:rPr lang="fr-CA" baseline="0"/>
              <a:t> Montrez la diapositive aux élèves afin qu’ils évaluent le ou les aliments présentés et inscrivent leurs réponses sur la fiche de travail correspondante.</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17</a:t>
            </a:fld>
            <a:endParaRPr lang="en-CA"/>
          </a:p>
        </p:txBody>
      </p:sp>
    </p:spTree>
    <p:extLst>
      <p:ext uri="{BB962C8B-B14F-4D97-AF65-F5344CB8AC3E}">
        <p14:creationId xmlns:p14="http://schemas.microsoft.com/office/powerpoint/2010/main" val="939798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Activité facultative avec toute la classe.</a:t>
            </a:r>
          </a:p>
          <a:p>
            <a:endParaRPr lang="en-CA" b="0"/>
          </a:p>
          <a:p>
            <a:r>
              <a:rPr lang="fr-CA" b="1" baseline="0"/>
              <a:t>Personnel enseignant :</a:t>
            </a:r>
            <a:r>
              <a:rPr lang="fr-CA" baseline="0"/>
              <a:t> Montrez la diapositive aux élèves afin qu’ils évaluent le ou les aliments présentés et inscrivent leurs réponses sur la fiche de travail correspondante.</a:t>
            </a:r>
          </a:p>
        </p:txBody>
      </p:sp>
      <p:sp>
        <p:nvSpPr>
          <p:cNvPr id="4" name="Slide Number Placeholder 3"/>
          <p:cNvSpPr>
            <a:spLocks noGrp="1"/>
          </p:cNvSpPr>
          <p:nvPr>
            <p:ph type="sldNum" sz="quarter" idx="5"/>
          </p:nvPr>
        </p:nvSpPr>
        <p:spPr/>
        <p:txBody>
          <a:bodyPr/>
          <a:lstStyle/>
          <a:p>
            <a:fld id="{B4745A9F-459A-4A2E-AC98-F82562222865}" type="slidenum">
              <a:rPr lang="en-CA" smtClean="0"/>
              <a:t>18</a:t>
            </a:fld>
            <a:endParaRPr lang="en-CA"/>
          </a:p>
        </p:txBody>
      </p:sp>
    </p:spTree>
    <p:extLst>
      <p:ext uri="{BB962C8B-B14F-4D97-AF65-F5344CB8AC3E}">
        <p14:creationId xmlns:p14="http://schemas.microsoft.com/office/powerpoint/2010/main" val="3369675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Activité facultative avec toute la classe.</a:t>
            </a:r>
          </a:p>
          <a:p>
            <a:endParaRPr lang="en-CA" b="0"/>
          </a:p>
          <a:p>
            <a:r>
              <a:rPr lang="fr-CA" b="1" baseline="0"/>
              <a:t>Personnel enseignant :</a:t>
            </a:r>
            <a:r>
              <a:rPr lang="fr-CA" baseline="0"/>
              <a:t> Montrez la diapositive aux élèves afin qu’ils évaluent le ou les aliments présentés et inscrivent leurs réponses sur la fiche de travail correspondante.</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19</a:t>
            </a:fld>
            <a:endParaRPr lang="en-CA"/>
          </a:p>
        </p:txBody>
      </p:sp>
    </p:spTree>
    <p:extLst>
      <p:ext uri="{BB962C8B-B14F-4D97-AF65-F5344CB8AC3E}">
        <p14:creationId xmlns:p14="http://schemas.microsoft.com/office/powerpoint/2010/main" val="84441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a:t>
            </a:r>
            <a:r>
              <a:rPr lang="fr-CA" baseline="0"/>
              <a:t> Examiner le but du programme « Des aliments pour moi ».</a:t>
            </a:r>
          </a:p>
          <a:p>
            <a:endParaRPr lang="en-CA" b="0"/>
          </a:p>
          <a:p>
            <a:r>
              <a:rPr lang="fr-CA" b="1" baseline="0"/>
              <a:t>Personnel enseignant : </a:t>
            </a:r>
            <a:r>
              <a:rPr lang="fr-CA" baseline="0"/>
              <a:t>Lisez la diapositive.</a:t>
            </a:r>
            <a:endParaRPr lang="en-CA" b="1"/>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a:t>Visitez le </a:t>
            </a:r>
            <a:r>
              <a:rPr lang="fr-CA" u="sng" baseline="0"/>
              <a:t>https://guide-alimentaire.canada.ca/fr/</a:t>
            </a:r>
            <a:r>
              <a:rPr lang="fr-CA" baseline="0"/>
              <a:t> pour plus d’information sur le </a:t>
            </a:r>
            <a:r>
              <a:rPr lang="fr-CA" i="1" baseline="0"/>
              <a:t>Guide alimentaire canadien</a:t>
            </a:r>
            <a:r>
              <a:rPr lang="fr-CA" baseline="0"/>
              <a:t>.</a:t>
            </a:r>
            <a:endParaRPr lang="en-CA" b="1"/>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2</a:t>
            </a:fld>
            <a:endParaRPr lang="en-CA"/>
          </a:p>
        </p:txBody>
      </p:sp>
    </p:spTree>
    <p:extLst>
      <p:ext uri="{BB962C8B-B14F-4D97-AF65-F5344CB8AC3E}">
        <p14:creationId xmlns:p14="http://schemas.microsoft.com/office/powerpoint/2010/main" val="2259334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Corrigé</a:t>
            </a:r>
          </a:p>
          <a:p>
            <a:endParaRPr lang="en-CA" b="0"/>
          </a:p>
          <a:p>
            <a:r>
              <a:rPr lang="fr-CA" b="1" baseline="0"/>
              <a:t>Personnel enseignant :</a:t>
            </a:r>
            <a:r>
              <a:rPr lang="fr-CA" baseline="0"/>
              <a:t> AP (fromage); il faut ajouter une catégorie d’aliments (LF ou AGE).</a:t>
            </a:r>
          </a:p>
          <a:p>
            <a:endParaRPr lang="en-CA" b="0"/>
          </a:p>
          <a:p>
            <a:r>
              <a:rPr lang="fr-CA" baseline="0"/>
              <a:t>Invitez les élèves à faire part de leurs réponses aux questions 2 et 3 :</a:t>
            </a:r>
          </a:p>
          <a:p>
            <a:pPr marL="171450" indent="-171450">
              <a:buFont typeface="Arial" panose="020B0604020202020204" pitchFamily="34" charset="0"/>
              <a:buChar char="•"/>
            </a:pPr>
            <a:r>
              <a:rPr lang="fr-CA" baseline="0"/>
              <a:t>Remplacerais-tu certains aliments par d’autres que tu aimes davantage, </a:t>
            </a:r>
            <a:r>
              <a:rPr lang="fr-CA" sz="900" kern="1200" baseline="0">
                <a:solidFill>
                  <a:schemeClr val="tx1"/>
                </a:solidFill>
                <a:latin typeface="Georgia" panose="02040502050405020303" pitchFamily="18" charset="0"/>
                <a:ea typeface="+mn-ea"/>
                <a:cs typeface="+mn-cs"/>
              </a:rPr>
              <a:t>tout en gardant des aliments d’au moins deux des trois catégories?</a:t>
            </a:r>
          </a:p>
          <a:p>
            <a:pPr marL="171450" indent="-171450">
              <a:buFont typeface="Arial" panose="020B0604020202020204" pitchFamily="34" charset="0"/>
              <a:buChar char="•"/>
            </a:pPr>
            <a:r>
              <a:rPr lang="fr-CA" baseline="0"/>
              <a:t>Ajouterais-tu quelque chose d’autre à cette collation afin de la rendre encore plus savoureuse?</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20</a:t>
            </a:fld>
            <a:endParaRPr lang="en-CA"/>
          </a:p>
        </p:txBody>
      </p:sp>
    </p:spTree>
    <p:extLst>
      <p:ext uri="{BB962C8B-B14F-4D97-AF65-F5344CB8AC3E}">
        <p14:creationId xmlns:p14="http://schemas.microsoft.com/office/powerpoint/2010/main" val="170457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Corrigé</a:t>
            </a:r>
          </a:p>
          <a:p>
            <a:endParaRPr lang="en-CA" b="0"/>
          </a:p>
          <a:p>
            <a:r>
              <a:rPr lang="fr-CA" b="1" baseline="0"/>
              <a:t>Personnel enseignant : </a:t>
            </a:r>
            <a:r>
              <a:rPr lang="fr-CA" baseline="0"/>
              <a:t>LF (légumes), AP (houmous); comporte deux catégories d’aliments.</a:t>
            </a:r>
            <a:endParaRPr lang="en-CA"/>
          </a:p>
          <a:p>
            <a:endParaRPr lang="en-CA"/>
          </a:p>
          <a:p>
            <a:r>
              <a:rPr lang="fr-CA" baseline="0"/>
              <a:t>Invitez les élèves à faire part de leurs réponses aux questions 2 et 3 :</a:t>
            </a:r>
          </a:p>
          <a:p>
            <a:pPr marL="171450" indent="-171450">
              <a:buFont typeface="Arial" panose="020B0604020202020204" pitchFamily="34" charset="0"/>
              <a:buChar char="•"/>
            </a:pPr>
            <a:r>
              <a:rPr lang="fr-CA" baseline="0"/>
              <a:t>Remplacerais-tu certains aliments par d’autres que tu aimes davantage, </a:t>
            </a:r>
            <a:r>
              <a:rPr lang="fr-CA" sz="900" kern="1200" baseline="0">
                <a:solidFill>
                  <a:schemeClr val="tx1"/>
                </a:solidFill>
                <a:latin typeface="Georgia" panose="02040502050405020303" pitchFamily="18" charset="0"/>
                <a:ea typeface="+mn-ea"/>
                <a:cs typeface="+mn-cs"/>
              </a:rPr>
              <a:t>tout en gardant des aliments d’au moins deux des trois catégories?</a:t>
            </a:r>
            <a:endParaRPr lang="en-CA" b="0"/>
          </a:p>
          <a:p>
            <a:pPr marL="171450" indent="-171450">
              <a:buFont typeface="Arial" panose="020B0604020202020204" pitchFamily="34" charset="0"/>
              <a:buChar char="•"/>
            </a:pPr>
            <a:r>
              <a:rPr lang="fr-CA" baseline="0"/>
              <a:t>Ajouterais-tu quelque chose d’autre à cette collation afin de la rendre encore plus savoureuse?</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21</a:t>
            </a:fld>
            <a:endParaRPr lang="en-CA"/>
          </a:p>
        </p:txBody>
      </p:sp>
    </p:spTree>
    <p:extLst>
      <p:ext uri="{BB962C8B-B14F-4D97-AF65-F5344CB8AC3E}">
        <p14:creationId xmlns:p14="http://schemas.microsoft.com/office/powerpoint/2010/main" val="428436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Corrigé</a:t>
            </a:r>
          </a:p>
          <a:p>
            <a:endParaRPr lang="en-CA" b="0"/>
          </a:p>
          <a:p>
            <a:r>
              <a:rPr lang="fr-CA" b="1" baseline="0"/>
              <a:t>Personnel enseignant :</a:t>
            </a:r>
            <a:r>
              <a:rPr lang="fr-CA" baseline="0"/>
              <a:t> LF (banane), AGE (céréales) et AP (lait); comporte les trois catégories d’aliments.</a:t>
            </a:r>
            <a:endParaRPr lang="en-CA"/>
          </a:p>
          <a:p>
            <a:endParaRPr lang="en-CA">
              <a:cs typeface="Calibri"/>
            </a:endParaRPr>
          </a:p>
          <a:p>
            <a:r>
              <a:rPr lang="fr-CA" baseline="0"/>
              <a:t>Invitez les élèves à faire part de leurs réponses aux questions 2 et 3 :</a:t>
            </a:r>
          </a:p>
          <a:p>
            <a:pPr marL="171450" indent="-171450">
              <a:buFont typeface="Arial" panose="020B0604020202020204" pitchFamily="34" charset="0"/>
              <a:buChar char="•"/>
            </a:pPr>
            <a:r>
              <a:rPr lang="fr-CA" baseline="0"/>
              <a:t>Remplacerais-tu certains aliments par d’autres que tu aimes davantage, tout en gardant au moins un légume ou un fruit, un aliment à grains entiers et un aliment protéiné?</a:t>
            </a:r>
          </a:p>
          <a:p>
            <a:pPr marL="171450" indent="-171450">
              <a:buFont typeface="Arial" panose="020B0604020202020204" pitchFamily="34" charset="0"/>
              <a:buChar char="•"/>
            </a:pPr>
            <a:r>
              <a:rPr lang="fr-CA" baseline="0"/>
              <a:t>Ajouterais-tu quelque chose d’autre à ce repas afin de le rendre encore plus savoureux?</a:t>
            </a:r>
          </a:p>
          <a:p>
            <a:endParaRPr lang="en-CA">
              <a:cs typeface="Calibri"/>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22</a:t>
            </a:fld>
            <a:endParaRPr lang="en-CA"/>
          </a:p>
        </p:txBody>
      </p:sp>
    </p:spTree>
    <p:extLst>
      <p:ext uri="{BB962C8B-B14F-4D97-AF65-F5344CB8AC3E}">
        <p14:creationId xmlns:p14="http://schemas.microsoft.com/office/powerpoint/2010/main" val="516469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Corrigé</a:t>
            </a:r>
          </a:p>
          <a:p>
            <a:endParaRPr lang="en-CA" b="0"/>
          </a:p>
          <a:p>
            <a:r>
              <a:rPr lang="fr-CA" b="1" baseline="0"/>
              <a:t>Personnel enseignant :</a:t>
            </a:r>
            <a:r>
              <a:rPr lang="fr-CA" baseline="0"/>
              <a:t> LF (mélange de baies), AP (lait, yogourt); il faut ajouter une catégorie d’aliments (AGE).</a:t>
            </a:r>
            <a:endParaRPr lang="en-CA"/>
          </a:p>
          <a:p>
            <a:endParaRPr lang="en-CA"/>
          </a:p>
          <a:p>
            <a:r>
              <a:rPr lang="fr-CA" baseline="0"/>
              <a:t>Invitez les élèves à faire part de leurs réponses aux questions 2 et 3 :</a:t>
            </a:r>
          </a:p>
          <a:p>
            <a:pPr marL="171450" indent="-171450">
              <a:buFont typeface="Arial" panose="020B0604020202020204" pitchFamily="34" charset="0"/>
              <a:buChar char="•"/>
            </a:pPr>
            <a:r>
              <a:rPr lang="fr-CA" baseline="0"/>
              <a:t>Remplacerais-tu certains aliments par d’autres que tu aimes davantage, tout en gardant au moins un légume ou un fruit, un aliment à grains entiers et un aliment protéiné?</a:t>
            </a:r>
          </a:p>
          <a:p>
            <a:pPr marL="171450" indent="-171450">
              <a:buFont typeface="Arial" panose="020B0604020202020204" pitchFamily="34" charset="0"/>
              <a:buChar char="•"/>
            </a:pPr>
            <a:r>
              <a:rPr lang="fr-CA" baseline="0"/>
              <a:t>Ajouterais-tu quelque chose d’autre à ce repas afin de le rendre encore plus savoureux?</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23</a:t>
            </a:fld>
            <a:endParaRPr lang="en-CA"/>
          </a:p>
        </p:txBody>
      </p:sp>
    </p:spTree>
    <p:extLst>
      <p:ext uri="{BB962C8B-B14F-4D97-AF65-F5344CB8AC3E}">
        <p14:creationId xmlns:p14="http://schemas.microsoft.com/office/powerpoint/2010/main" val="2363055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Corrigé</a:t>
            </a:r>
          </a:p>
          <a:p>
            <a:endParaRPr lang="en-CA" b="0"/>
          </a:p>
          <a:p>
            <a:r>
              <a:rPr lang="fr-CA" b="1" baseline="0"/>
              <a:t>Personnel enseignant :</a:t>
            </a:r>
            <a:r>
              <a:rPr lang="fr-CA" baseline="0"/>
              <a:t> LF (pak-choï, champignons), AGE (riz brun); il faut ajouter une catégorie d’aliments (AP).</a:t>
            </a:r>
            <a:endParaRPr lang="en-CA"/>
          </a:p>
          <a:p>
            <a:endParaRPr lang="en-CA"/>
          </a:p>
          <a:p>
            <a:r>
              <a:rPr lang="fr-CA" baseline="0"/>
              <a:t>Invitez les élèves à faire part de leurs réponses aux questions 2 et 3 :</a:t>
            </a:r>
          </a:p>
          <a:p>
            <a:pPr marL="171450" indent="-171450">
              <a:buFont typeface="Arial" panose="020B0604020202020204" pitchFamily="34" charset="0"/>
              <a:buChar char="•"/>
            </a:pPr>
            <a:r>
              <a:rPr lang="fr-CA" baseline="0"/>
              <a:t>Remplacerais-tu certains aliments par d’autres que tu aimes davantage, tout en gardant au moins un légume ou un fruit, un aliment à grains entiers et un aliment protéiné?</a:t>
            </a:r>
          </a:p>
          <a:p>
            <a:pPr marL="171450" indent="-171450">
              <a:buFont typeface="Arial" panose="020B0604020202020204" pitchFamily="34" charset="0"/>
              <a:buChar char="•"/>
            </a:pPr>
            <a:r>
              <a:rPr lang="fr-CA" baseline="0"/>
              <a:t>Ajouterais-tu quelque chose d’autre à ce repas afin de le rendre encore plus savoureux?</a:t>
            </a: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24</a:t>
            </a:fld>
            <a:endParaRPr lang="en-CA"/>
          </a:p>
        </p:txBody>
      </p:sp>
    </p:spTree>
    <p:extLst>
      <p:ext uri="{BB962C8B-B14F-4D97-AF65-F5344CB8AC3E}">
        <p14:creationId xmlns:p14="http://schemas.microsoft.com/office/powerpoint/2010/main" val="494446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Corrigé</a:t>
            </a:r>
          </a:p>
          <a:p>
            <a:endParaRPr lang="en-CA" b="0"/>
          </a:p>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a:t>Personnel enseignant :</a:t>
            </a:r>
            <a:r>
              <a:rPr lang="fr-CA" baseline="0"/>
              <a:t> LF (laitue, tomate, oignon, pomme), AGE (pita de grains entiers) et AP (falafel [pois chiches]); comporte les trois catégories d’aliments.</a:t>
            </a:r>
            <a:endParaRPr lang="en-CA"/>
          </a:p>
          <a:p>
            <a:r>
              <a:rPr lang="fr-CA" baseline="0"/>
              <a:t>Remarque : Il n’est pas nécessaire de retirer le tzatziki pour que le repas soit équilibré (voir la section « Rôles des aliments dans la nutrition et la vie » dans le guide de l’enseignant, p. 19).</a:t>
            </a:r>
            <a:endParaRPr lang="en-CA">
              <a:cs typeface="Calibri"/>
            </a:endParaRPr>
          </a:p>
          <a:p>
            <a:endParaRPr lang="en-CA"/>
          </a:p>
          <a:p>
            <a:r>
              <a:rPr lang="fr-CA" baseline="0"/>
              <a:t>Invitez les élèves à faire part de leurs réponses aux questions 2 et 3 :</a:t>
            </a:r>
          </a:p>
          <a:p>
            <a:pPr marL="171450" indent="-171450">
              <a:buFont typeface="Arial" panose="020B0604020202020204" pitchFamily="34" charset="0"/>
              <a:buChar char="•"/>
            </a:pPr>
            <a:r>
              <a:rPr lang="fr-CA" baseline="0"/>
              <a:t>Remplacerais-tu certains aliments par d’autres que tu aimes davantage, tout en gardant au moins un légume ou un fruit, un aliment à grains entiers et un aliment protéiné?</a:t>
            </a:r>
          </a:p>
          <a:p>
            <a:pPr marL="171450" indent="-171450">
              <a:buFont typeface="Arial" panose="020B0604020202020204" pitchFamily="34" charset="0"/>
              <a:buChar char="•"/>
            </a:pPr>
            <a:r>
              <a:rPr lang="fr-CA" baseline="0"/>
              <a:t>Ajouterais-tu quelque chose d’autre à ce repas afin de le rendre encore plus savoureux?</a:t>
            </a:r>
          </a:p>
          <a:p>
            <a:endParaRPr lang="en-CA">
              <a:cs typeface="Calibri" panose="020F0502020204030204"/>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25</a:t>
            </a:fld>
            <a:endParaRPr lang="en-CA"/>
          </a:p>
        </p:txBody>
      </p:sp>
    </p:spTree>
    <p:extLst>
      <p:ext uri="{BB962C8B-B14F-4D97-AF65-F5344CB8AC3E}">
        <p14:creationId xmlns:p14="http://schemas.microsoft.com/office/powerpoint/2010/main" val="29889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Corrigé</a:t>
            </a:r>
          </a:p>
          <a:p>
            <a:endParaRPr lang="en-CA" b="0"/>
          </a:p>
          <a:p>
            <a:r>
              <a:rPr lang="fr-CA" b="1" baseline="0"/>
              <a:t>Personnel enseignant :</a:t>
            </a:r>
            <a:r>
              <a:rPr lang="fr-CA" baseline="0"/>
              <a:t> AGE (pita de grains entiers), AP (poulet, fromage); il faut ajouter une catégorie d’aliments (LF).</a:t>
            </a:r>
          </a:p>
          <a:p>
            <a:r>
              <a:rPr lang="fr-CA" baseline="0"/>
              <a:t>Remarque : Bien que la sauce tomate soit considérée comme un légume, le plat n’en contient qu’une quantité assez faible. Nous recommandons par conséquent d’ajouter un autre légume ou un autre fruit.</a:t>
            </a:r>
            <a:endParaRPr lang="en-CA"/>
          </a:p>
          <a:p>
            <a:endParaRPr lang="en-CA">
              <a:cs typeface="Calibri"/>
            </a:endParaRPr>
          </a:p>
          <a:p>
            <a:r>
              <a:rPr lang="fr-CA" baseline="0"/>
              <a:t>Invitez les élèves à faire part de leurs réponses aux questions 2 et 3 :</a:t>
            </a:r>
          </a:p>
          <a:p>
            <a:pPr marL="171450" indent="-171450">
              <a:buFont typeface="Arial" panose="020B0604020202020204" pitchFamily="34" charset="0"/>
              <a:buChar char="•"/>
            </a:pPr>
            <a:r>
              <a:rPr lang="fr-CA" baseline="0"/>
              <a:t>Remplacerais-tu certains aliments par d’autres que tu aimes davantage, tout en gardant au moins un légume ou un fruit, un aliment à grains entiers et un aliment protéiné?</a:t>
            </a:r>
          </a:p>
          <a:p>
            <a:pPr marL="171450" indent="-171450">
              <a:buFont typeface="Arial" panose="020B0604020202020204" pitchFamily="34" charset="0"/>
              <a:buChar char="•"/>
            </a:pPr>
            <a:r>
              <a:rPr lang="fr-CA" baseline="0"/>
              <a:t>Ajouterais-tu quelque chose d’autre à ce repas afin de le rendre encore plus savoureux?</a:t>
            </a:r>
          </a:p>
          <a:p>
            <a:endParaRPr lang="en-CA">
              <a:cs typeface="Calibri"/>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26</a:t>
            </a:fld>
            <a:endParaRPr lang="en-CA"/>
          </a:p>
        </p:txBody>
      </p:sp>
    </p:spTree>
    <p:extLst>
      <p:ext uri="{BB962C8B-B14F-4D97-AF65-F5344CB8AC3E}">
        <p14:creationId xmlns:p14="http://schemas.microsoft.com/office/powerpoint/2010/main" val="654572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Corrigé</a:t>
            </a:r>
          </a:p>
          <a:p>
            <a:endParaRPr lang="en-CA" b="0"/>
          </a:p>
          <a:p>
            <a:r>
              <a:rPr lang="fr-CA" b="1" baseline="0"/>
              <a:t>Personnel enseignant :</a:t>
            </a:r>
            <a:r>
              <a:rPr lang="fr-CA" baseline="0"/>
              <a:t> LF (courge, haricots, maïs), AGE (couscous de grains entiers) et AP (poisson, lait); comporte les trois catégories d’aliments.</a:t>
            </a:r>
          </a:p>
          <a:p>
            <a:pPr marL="0" marR="0" lvl="0" indent="0" algn="l" defTabSz="685783" rtl="0" eaLnBrk="1" fontAlgn="auto" latinLnBrk="0" hangingPunct="1">
              <a:lnSpc>
                <a:spcPct val="100000"/>
              </a:lnSpc>
              <a:spcBef>
                <a:spcPts val="0"/>
              </a:spcBef>
              <a:spcAft>
                <a:spcPts val="0"/>
              </a:spcAft>
              <a:buClrTx/>
              <a:buSzTx/>
              <a:buFontTx/>
              <a:buNone/>
              <a:tabLst/>
              <a:defRPr/>
            </a:pPr>
            <a:r>
              <a:rPr lang="fr-CA" baseline="0">
                <a:cs typeface="Calibri"/>
              </a:rPr>
              <a:t>Remarque : Il n’est pas nécessaire de retirer le biscuit pour que le repas soit équilibré (voir la section « Rôles des aliments dans la nutrition et la vie » dans le guide de l’enseignant, p. 19).</a:t>
            </a:r>
          </a:p>
          <a:p>
            <a:endParaRPr lang="en-CA" b="0"/>
          </a:p>
          <a:p>
            <a:r>
              <a:rPr lang="fr-CA" baseline="0"/>
              <a:t>Invitez les élèves à faire part de leurs réponses aux questions 2 et 3 :</a:t>
            </a:r>
          </a:p>
          <a:p>
            <a:pPr marL="171450" indent="-171450">
              <a:buFont typeface="Arial" panose="020B0604020202020204" pitchFamily="34" charset="0"/>
              <a:buChar char="•"/>
            </a:pPr>
            <a:r>
              <a:rPr lang="fr-CA" baseline="0"/>
              <a:t>Remplacerais-tu certains aliments par d’autres que tu aimes davantage, tout en gardant au moins un légume ou un fruit, un aliment à grains entiers et un aliment protéiné?</a:t>
            </a:r>
          </a:p>
          <a:p>
            <a:pPr marL="171450" indent="-171450">
              <a:buFont typeface="Arial" panose="020B0604020202020204" pitchFamily="34" charset="0"/>
              <a:buChar char="•"/>
            </a:pPr>
            <a:r>
              <a:rPr lang="fr-CA" baseline="0"/>
              <a:t>Ajouterais-tu quelque chose d’autre à ce repas afin de le rendre encore plus savoureux?</a:t>
            </a:r>
          </a:p>
          <a:p>
            <a:endParaRPr lang="en-CA"/>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27</a:t>
            </a:fld>
            <a:endParaRPr lang="en-CA"/>
          </a:p>
        </p:txBody>
      </p:sp>
    </p:spTree>
    <p:extLst>
      <p:ext uri="{BB962C8B-B14F-4D97-AF65-F5344CB8AC3E}">
        <p14:creationId xmlns:p14="http://schemas.microsoft.com/office/powerpoint/2010/main" val="2633989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a:solidFill>
                  <a:schemeClr val="tx1"/>
                </a:solidFill>
                <a:effectLst/>
                <a:latin typeface="+mn-lt"/>
                <a:ea typeface="+mn-ea"/>
                <a:cs typeface="+mn-cs"/>
              </a:rPr>
              <a:t>But de la diapositive : </a:t>
            </a:r>
            <a:r>
              <a:rPr lang="fr-CA" sz="1200" kern="1200" baseline="0">
                <a:solidFill>
                  <a:schemeClr val="tx1"/>
                </a:solidFill>
                <a:effectLst/>
                <a:latin typeface="+mn-lt"/>
                <a:ea typeface="+mn-ea"/>
                <a:cs typeface="+mn-cs"/>
              </a:rPr>
              <a:t>Récapituler l’activité.</a:t>
            </a:r>
            <a:endParaRPr lang="en-CA"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a:solidFill>
                  <a:schemeClr val="tx1"/>
                </a:solidFill>
                <a:effectLst/>
                <a:latin typeface="+mn-lt"/>
                <a:ea typeface="+mn-ea"/>
                <a:cs typeface="+mn-cs"/>
              </a:rPr>
              <a:t>Personnel enseignant : </a:t>
            </a:r>
            <a:r>
              <a:rPr lang="fr-CA" sz="1200" kern="1200" baseline="0">
                <a:solidFill>
                  <a:schemeClr val="tx1"/>
                </a:solidFill>
                <a:effectLst/>
                <a:latin typeface="+mn-lt"/>
                <a:ea typeface="+mn-ea"/>
                <a:cs typeface="+mn-cs"/>
              </a:rPr>
              <a:t>Lisez </a:t>
            </a:r>
            <a:r>
              <a:rPr lang="fr-CA" baseline="0"/>
              <a:t>la </a:t>
            </a:r>
            <a:r>
              <a:rPr lang="fr-CA" sz="1200" kern="1200" baseline="0">
                <a:solidFill>
                  <a:schemeClr val="tx1"/>
                </a:solidFill>
                <a:effectLst/>
                <a:latin typeface="+mn-lt"/>
                <a:ea typeface="+mn-ea"/>
                <a:cs typeface="+mn-cs"/>
              </a:rPr>
              <a:t>diapositive et discutez des réponses des élèves.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sz="1200" i="1" kern="1200" baseline="0">
                <a:solidFill>
                  <a:srgbClr val="FF0000"/>
                </a:solidFill>
                <a:effectLst/>
                <a:highlight>
                  <a:srgbClr val="FFFF00"/>
                </a:highlight>
                <a:latin typeface="+mn-lt"/>
                <a:ea typeface="+mn-ea"/>
                <a:cs typeface="+mn-cs"/>
              </a:rPr>
              <a:t>Les élèves pourraient aborder le fait de prévoir des aliments de deux catégories du GAC dans leurs collations. Ils pourraient aussi évoquer le fait de choisir des aliments, des sauces ou des accompagnements en fonction de leurs préférences personnelles (p. ex. une trempette pour les légumes), afin de rendre leur nourriture plus agréable. Si les élèves viennent à mentionner des aliments qui n’appartiennent à aucune des trois catégories, vous pouvez vous reporter à la section « Parler d’alimentation avec les élèves », à la page 19 du guide de l’enseignant, pour savoir comment aborder tous les aliments d’une manière inclusive. Demandez aux élèves d’appliquer leurs apprentissages à leur vie en donnant des exemples précis (p. ex. « Ma collation préférée, c’est une pomme. Selon ce que j’ai appris, je pourrais l’accompagner de fromage ou de noix afin que ma collation comporte deux catégories du GAC.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b="0" i="1" kern="1200">
              <a:solidFill>
                <a:srgbClr val="FF0000"/>
              </a:solidFill>
              <a:effectLst/>
              <a:highlight>
                <a:srgbClr val="FFFF00"/>
              </a:highligh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sz="1200" i="1" kern="1200" baseline="0">
                <a:solidFill>
                  <a:srgbClr val="FF0000"/>
                </a:solidFill>
                <a:effectLst/>
                <a:highlight>
                  <a:srgbClr val="FFFF00"/>
                </a:highlight>
                <a:latin typeface="+mn-lt"/>
                <a:ea typeface="+mn-ea"/>
                <a:cs typeface="+mn-cs"/>
              </a:rPr>
              <a:t>Les élèves pourraient aborder le fait de prévoir des aliments de trois catégories du GAC dans leurs repas. Ils pourraient aussi évoquer le fait de choisir des aliments, des sauces ou des accompagnements en fonction de leurs préférences personnelles (p. ex. une trempette pour les légumes), afin de rendre leur nourriture plus agréable. Si les élèves viennent à mentionner des aliments qui n’appartiennent à aucune des trois catégories, vous pouvez vous reporter à la section « Parler d’alimentation avec les élèves », à la page 19 du guide de l’enseignant, pour savoir comment aborder tous les aliments d’une manière inclusive. Demandez aux élèves d’appliquer leurs apprentissages à leur vie en donnant des exemples précis (p. ex. « C’est correct de manger un aliment comme un biscuit, au repas. Ça ne m’empêche pas d’intégrer les trois catégories du GAC dans le plat principal.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b="0" i="1" kern="1200">
              <a:solidFill>
                <a:srgbClr val="FF0000"/>
              </a:solidFill>
              <a:effectLst/>
              <a:highlight>
                <a:srgbClr val="FFFF00"/>
              </a:highligh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b="0" kern="1200">
              <a:solidFill>
                <a:srgbClr val="FF0000"/>
              </a:solidFill>
              <a:effectLst/>
              <a:highlight>
                <a:srgbClr val="FFFF00"/>
              </a:highlight>
              <a:latin typeface="+mn-lt"/>
              <a:ea typeface="+mn-ea"/>
              <a:cs typeface="+mn-cs"/>
            </a:endParaRP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28</a:t>
            </a:fld>
            <a:endParaRPr lang="en-CA"/>
          </a:p>
        </p:txBody>
      </p:sp>
    </p:spTree>
    <p:extLst>
      <p:ext uri="{BB962C8B-B14F-4D97-AF65-F5344CB8AC3E}">
        <p14:creationId xmlns:p14="http://schemas.microsoft.com/office/powerpoint/2010/main" val="350519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But de la diapositive : </a:t>
            </a:r>
            <a:r>
              <a:rPr lang="fr-CA" baseline="0"/>
              <a:t>Expliquer à quoi sert le </a:t>
            </a:r>
            <a:r>
              <a:rPr lang="fr-CA" i="1" baseline="0"/>
              <a:t>Guide alimentaire canadien</a:t>
            </a:r>
            <a:r>
              <a:rPr lang="fr-CA" baseline="0"/>
              <a:t>.</a:t>
            </a:r>
          </a:p>
          <a:p>
            <a:endParaRPr lang="en-CA" b="0" i="0"/>
          </a:p>
          <a:p>
            <a:r>
              <a:rPr lang="fr-CA" b="1" baseline="0"/>
              <a:t>Personnel enseignant :</a:t>
            </a:r>
            <a:r>
              <a:rPr lang="fr-CA" baseline="0"/>
              <a:t> Voici un autre exemple illustrant la façon dont tirer parti du </a:t>
            </a:r>
            <a:r>
              <a:rPr lang="fr-CA" i="1" baseline="0"/>
              <a:t>Guide alimentaire canadien </a:t>
            </a:r>
            <a:r>
              <a:rPr lang="fr-CA" baseline="0"/>
              <a:t>pour la préparation d’un repas.</a:t>
            </a:r>
          </a:p>
          <a:p>
            <a:endParaRPr lang="en-CA" b="0" i="0"/>
          </a:p>
          <a:p>
            <a:r>
              <a:rPr lang="fr-CA" baseline="0"/>
              <a:t>Remarque : Les aliments qui figurent à l’écran dans leur forme finie sont les suivants : macaronis au fromage et au brocoli et salade composée. S’il est impossible de lire la vidéo, utilisez le lien </a:t>
            </a:r>
            <a:r>
              <a:rPr lang="fr-CA" baseline="0" err="1"/>
              <a:t>Vimeo</a:t>
            </a:r>
            <a:r>
              <a:rPr lang="fr-CA" baseline="0"/>
              <a:t> suivant : </a:t>
            </a:r>
            <a:r>
              <a:rPr lang="fr-CA" u="sng" baseline="0"/>
              <a:t>https://vimeo.com/465818161/b77dba8cb3</a:t>
            </a:r>
          </a:p>
          <a:p>
            <a:endParaRPr lang="en-CA" b="0" i="0"/>
          </a:p>
        </p:txBody>
      </p:sp>
      <p:sp>
        <p:nvSpPr>
          <p:cNvPr id="4" name="Slide Number Placeholder 3"/>
          <p:cNvSpPr>
            <a:spLocks noGrp="1"/>
          </p:cNvSpPr>
          <p:nvPr>
            <p:ph type="sldNum" sz="quarter" idx="5"/>
          </p:nvPr>
        </p:nvSpPr>
        <p:spPr/>
        <p:txBody>
          <a:bodyPr/>
          <a:lstStyle/>
          <a:p>
            <a:fld id="{B4745A9F-459A-4A2E-AC98-F82562222865}" type="slidenum">
              <a:rPr lang="en-CA" smtClean="0"/>
              <a:t>3</a:t>
            </a:fld>
            <a:endParaRPr lang="en-CA"/>
          </a:p>
        </p:txBody>
      </p:sp>
    </p:spTree>
    <p:extLst>
      <p:ext uri="{BB962C8B-B14F-4D97-AF65-F5344CB8AC3E}">
        <p14:creationId xmlns:p14="http://schemas.microsoft.com/office/powerpoint/2010/main" val="406481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a:t>But de la diapositive : </a:t>
            </a:r>
            <a:r>
              <a:rPr lang="fr-CA" baseline="0"/>
              <a:t>Expliquer à quoi sert le </a:t>
            </a:r>
            <a:r>
              <a:rPr lang="fr-CA" i="1" baseline="0"/>
              <a:t>Guide alimentaire canadien</a:t>
            </a:r>
            <a:r>
              <a:rPr lang="fr-CA" baseline="0"/>
              <a:t>. Si vous ne disposez pas d’une connexion Internet, montrez ces images plutôt que la vidéo.</a:t>
            </a:r>
            <a:endParaRPr lang="en-CA" b="0" i="0"/>
          </a:p>
          <a:p>
            <a:endParaRPr lang="en-CA" b="0" i="0"/>
          </a:p>
          <a:p>
            <a:r>
              <a:rPr lang="fr-CA" b="1" baseline="0"/>
              <a:t>Personnel enseignant :</a:t>
            </a:r>
            <a:r>
              <a:rPr lang="fr-CA" baseline="0"/>
              <a:t> Voici un autre exemple illustrant la façon dont tirer parti du </a:t>
            </a:r>
            <a:r>
              <a:rPr lang="fr-CA" i="1" baseline="0"/>
              <a:t>Guide alimentaire canadien </a:t>
            </a:r>
            <a:r>
              <a:rPr lang="fr-CA" baseline="0"/>
              <a:t>pour la préparation d’un repas.</a:t>
            </a:r>
          </a:p>
          <a:p>
            <a:endParaRPr lang="en-CA" b="0" i="0"/>
          </a:p>
          <a:p>
            <a:r>
              <a:rPr lang="fr-CA" baseline="0"/>
              <a:t>Remarque : Les aliments qui figurent à l’écran dans leur forme finie sont les suivants : macaronis au fromage et au brocoli et salade composée. </a:t>
            </a:r>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4</a:t>
            </a:fld>
            <a:endParaRPr lang="en-CA"/>
          </a:p>
        </p:txBody>
      </p:sp>
    </p:spTree>
    <p:extLst>
      <p:ext uri="{BB962C8B-B14F-4D97-AF65-F5344CB8AC3E}">
        <p14:creationId xmlns:p14="http://schemas.microsoft.com/office/powerpoint/2010/main" val="113923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baseline="0">
                <a:solidFill>
                  <a:schemeClr val="tx1"/>
                </a:solidFill>
                <a:effectLst/>
                <a:ea typeface="+mn-ea"/>
                <a:cs typeface="+mn-cs"/>
              </a:rPr>
              <a:t>But de la diapositive :</a:t>
            </a:r>
            <a:r>
              <a:rPr lang="fr-CA" sz="1200" kern="1200" baseline="0">
                <a:solidFill>
                  <a:schemeClr val="tx1"/>
                </a:solidFill>
                <a:effectLst/>
                <a:ea typeface="+mn-ea"/>
                <a:cs typeface="+mn-cs"/>
              </a:rPr>
              <a:t> Présenter le rôle du </a:t>
            </a:r>
            <a:r>
              <a:rPr lang="fr-CA" sz="1200" i="1" baseline="0"/>
              <a:t>Guide alimentaire canadien</a:t>
            </a:r>
            <a:r>
              <a:rPr lang="fr-CA" sz="1200" i="1" kern="1200" baseline="0">
                <a:solidFill>
                  <a:schemeClr val="tx1"/>
                </a:solidFill>
                <a:effectLst/>
                <a:ea typeface="+mn-ea"/>
                <a:cs typeface="+mn-cs"/>
              </a:rPr>
              <a:t> </a:t>
            </a:r>
            <a:r>
              <a:rPr lang="fr-CA" sz="1200" kern="1200" baseline="0">
                <a:solidFill>
                  <a:schemeClr val="tx1"/>
                </a:solidFill>
                <a:effectLst/>
                <a:ea typeface="+mn-ea"/>
                <a:cs typeface="+mn-cs"/>
              </a:rPr>
              <a:t>dans la planification des repas et des collations.</a:t>
            </a:r>
          </a:p>
          <a:p>
            <a:pPr lvl="0"/>
            <a:endParaRPr lang="en-CA" sz="1200" kern="1200">
              <a:solidFill>
                <a:schemeClr val="tx1"/>
              </a:solidFill>
              <a:effectLst/>
              <a:ea typeface="+mn-ea"/>
              <a:cs typeface="+mn-cs"/>
            </a:endParaRPr>
          </a:p>
          <a:p>
            <a:pPr lvl="0"/>
            <a:r>
              <a:rPr lang="fr-CA" sz="1200" b="1" kern="1200" baseline="0">
                <a:solidFill>
                  <a:schemeClr val="tx1"/>
                </a:solidFill>
                <a:effectLst/>
                <a:ea typeface="+mn-ea"/>
                <a:cs typeface="+mn-cs"/>
              </a:rPr>
              <a:t>Personnel enseignant : </a:t>
            </a:r>
            <a:r>
              <a:rPr lang="fr-CA" sz="1200" kern="1200" baseline="0">
                <a:solidFill>
                  <a:schemeClr val="tx1"/>
                </a:solidFill>
                <a:effectLst/>
                <a:ea typeface="+mn-ea"/>
                <a:cs typeface="+mn-cs"/>
              </a:rPr>
              <a:t>Lisez la diapositive.</a:t>
            </a:r>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5</a:t>
            </a:fld>
            <a:endParaRPr lang="en-CA"/>
          </a:p>
        </p:txBody>
      </p:sp>
    </p:spTree>
    <p:extLst>
      <p:ext uri="{BB962C8B-B14F-4D97-AF65-F5344CB8AC3E}">
        <p14:creationId xmlns:p14="http://schemas.microsoft.com/office/powerpoint/2010/main" val="73454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baseline="0">
                <a:solidFill>
                  <a:schemeClr val="tx1"/>
                </a:solidFill>
                <a:effectLst/>
                <a:ea typeface="+mn-ea"/>
                <a:cs typeface="+mn-cs"/>
              </a:rPr>
              <a:t>But de la diapositive :</a:t>
            </a:r>
            <a:r>
              <a:rPr lang="fr-CA" sz="1200" kern="1200" baseline="0">
                <a:solidFill>
                  <a:schemeClr val="tx1"/>
                </a:solidFill>
                <a:effectLst/>
                <a:ea typeface="+mn-ea"/>
                <a:cs typeface="+mn-cs"/>
              </a:rPr>
              <a:t> Présenter l’assiette du </a:t>
            </a:r>
            <a:r>
              <a:rPr lang="fr-CA" sz="1200" i="1" baseline="0"/>
              <a:t>Guide alimentaire canadien</a:t>
            </a:r>
            <a:r>
              <a:rPr lang="fr-CA" sz="1200" kern="1200" baseline="0">
                <a:solidFill>
                  <a:schemeClr val="tx1"/>
                </a:solidFill>
                <a:effectLst/>
                <a:ea typeface="+mn-ea"/>
                <a:cs typeface="+mn-cs"/>
              </a:rPr>
              <a:t>.</a:t>
            </a:r>
          </a:p>
          <a:p>
            <a:pPr lvl="0"/>
            <a:endParaRPr lang="en-CA" sz="1200" kern="1200">
              <a:solidFill>
                <a:schemeClr val="tx1"/>
              </a:solidFill>
              <a:effectLst/>
              <a:ea typeface="+mn-ea"/>
              <a:cs typeface="+mn-cs"/>
            </a:endParaRPr>
          </a:p>
          <a:p>
            <a:pPr lvl="0"/>
            <a:r>
              <a:rPr lang="fr-CA" sz="1200" b="1" kern="1200" baseline="0">
                <a:solidFill>
                  <a:schemeClr val="tx1"/>
                </a:solidFill>
                <a:effectLst/>
                <a:ea typeface="+mn-ea"/>
                <a:cs typeface="+mn-cs"/>
              </a:rPr>
              <a:t>Personnel enseignant :</a:t>
            </a:r>
            <a:r>
              <a:rPr lang="fr-CA" sz="1200" kern="1200" baseline="0">
                <a:solidFill>
                  <a:schemeClr val="tx1"/>
                </a:solidFill>
                <a:effectLst/>
                <a:ea typeface="+mn-ea"/>
                <a:cs typeface="+mn-cs"/>
              </a:rPr>
              <a:t> Lisez la diapositive. Demandez aux élèves de nommer des légumes et des fruits, des aliments à grains entiers et des aliments protéinés. Voici quelques possibilités :</a:t>
            </a:r>
          </a:p>
          <a:p>
            <a:pPr fontAlgn="base"/>
            <a:r>
              <a:rPr lang="fr-CA" i="1" baseline="0"/>
              <a:t>- Légumes et fruits : pomme, orange, banane, épinards, laitue, poivron, etc.</a:t>
            </a:r>
            <a:endParaRPr lang="en-CA"/>
          </a:p>
          <a:p>
            <a:pPr fontAlgn="base"/>
            <a:r>
              <a:rPr lang="fr-CA" i="1" baseline="0"/>
              <a:t>- Aliments à grains entiers : pain, pâtes, riz, couscous, avoine, etc.</a:t>
            </a:r>
            <a:endParaRPr lang="en-CA"/>
          </a:p>
          <a:p>
            <a:pPr fontAlgn="base"/>
            <a:r>
              <a:rPr lang="fr-CA" i="1" baseline="0"/>
              <a:t>- Aliments protéinés : lait, yogourt, fromage; poisson, fruits de mer, viande; légumineuses, noix, graines, etc.</a:t>
            </a:r>
            <a:endParaRPr lang="en-CA"/>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6</a:t>
            </a:fld>
            <a:endParaRPr lang="en-CA"/>
          </a:p>
        </p:txBody>
      </p:sp>
    </p:spTree>
    <p:extLst>
      <p:ext uri="{BB962C8B-B14F-4D97-AF65-F5344CB8AC3E}">
        <p14:creationId xmlns:p14="http://schemas.microsoft.com/office/powerpoint/2010/main" val="424556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baseline="0">
                <a:solidFill>
                  <a:schemeClr val="tx1"/>
                </a:solidFill>
                <a:effectLst/>
                <a:ea typeface="+mn-ea"/>
                <a:cs typeface="+mn-cs"/>
              </a:rPr>
              <a:t>But de la diapositive :</a:t>
            </a:r>
            <a:r>
              <a:rPr lang="fr-CA" sz="1200" kern="1200" baseline="0">
                <a:solidFill>
                  <a:schemeClr val="tx1"/>
                </a:solidFill>
                <a:effectLst/>
                <a:ea typeface="+mn-ea"/>
                <a:cs typeface="+mn-cs"/>
              </a:rPr>
              <a:t> Discuter des aliments qui ne se trouvent pas dans l’assiette du </a:t>
            </a:r>
            <a:r>
              <a:rPr lang="fr-CA" sz="1200" i="1" baseline="0"/>
              <a:t>Guide alimentaire canadien</a:t>
            </a:r>
            <a:r>
              <a:rPr lang="fr-CA" sz="1200" kern="1200" baseline="0">
                <a:solidFill>
                  <a:schemeClr val="tx1"/>
                </a:solidFill>
                <a:effectLst/>
                <a:ea typeface="+mn-ea"/>
                <a:cs typeface="+mn-cs"/>
              </a:rPr>
              <a:t>.</a:t>
            </a:r>
          </a:p>
          <a:p>
            <a:pPr lvl="0"/>
            <a:endParaRPr lang="en-CA" sz="1200" kern="120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a:solidFill>
                  <a:schemeClr val="tx1"/>
                </a:solidFill>
                <a:effectLst/>
                <a:ea typeface="+mn-ea"/>
                <a:cs typeface="+mn-cs"/>
              </a:rPr>
              <a:t>Personnel enseignant :</a:t>
            </a:r>
            <a:r>
              <a:rPr lang="fr-CA" sz="1200" kern="1200" baseline="0">
                <a:solidFill>
                  <a:schemeClr val="tx1"/>
                </a:solidFill>
                <a:effectLst/>
                <a:ea typeface="+mn-ea"/>
                <a:cs typeface="+mn-cs"/>
              </a:rPr>
              <a:t> Vous remarquerez que l’assiette du </a:t>
            </a:r>
            <a:r>
              <a:rPr lang="fr-CA" sz="1200" i="1" baseline="0"/>
              <a:t>Guide alimentaire canadien</a:t>
            </a:r>
            <a:r>
              <a:rPr lang="fr-CA" sz="1200" i="1" kern="1200" baseline="0">
                <a:solidFill>
                  <a:schemeClr val="tx1"/>
                </a:solidFill>
                <a:effectLst/>
                <a:ea typeface="+mn-ea"/>
                <a:cs typeface="+mn-cs"/>
              </a:rPr>
              <a:t> </a:t>
            </a:r>
            <a:r>
              <a:rPr lang="fr-CA" sz="1200" kern="1200" baseline="0">
                <a:solidFill>
                  <a:schemeClr val="tx1"/>
                </a:solidFill>
                <a:effectLst/>
                <a:ea typeface="+mn-ea"/>
                <a:cs typeface="+mn-cs"/>
              </a:rPr>
              <a:t>ne comporte pas tous les aliments que nous consommons. Les aliments comme les épices, le chocolat et les trempettes, par exemple, ne se trouvent pas dans cette assiette, mais jouent un rôle important dans l’alimentation. Bien souvent, ils rendent nos collations et nos repas plus savoureux et nous procurent un sentiment de satisfaction et de plaisir.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baseline="0">
                <a:solidFill>
                  <a:schemeClr val="tx1"/>
                </a:solidFill>
                <a:effectLst/>
                <a:ea typeface="+mn-ea"/>
                <a:cs typeface="+mn-cs"/>
              </a:rPr>
              <a:t>Remarque : Vous pouvez aider les élèves à se sentir détendus et en confiance en parlant de tous les aliments de façon inclusive. Parlez des aliments sans recourir à des étiquettes comme « sains » par rapport à « malsains » ou « bons aliments » par rapport à « mauvais aliments ». Pour en savoir plus sur cette approche, consultez la section « Parler d’alimentation avec les élèves » à la page </a:t>
            </a:r>
            <a:r>
              <a:rPr lang="fr-CA" sz="1200" kern="1200" baseline="0">
                <a:solidFill>
                  <a:schemeClr val="tx1"/>
                </a:solidFill>
                <a:effectLst/>
                <a:highlight>
                  <a:srgbClr val="FFFF00"/>
                </a:highlight>
                <a:ea typeface="+mn-ea"/>
                <a:cs typeface="+mn-cs"/>
              </a:rPr>
              <a:t>19 du guide de l’enseignant.</a:t>
            </a:r>
            <a:endParaRPr lang="en-CA">
              <a:solidFill>
                <a:srgbClr val="C00000"/>
              </a:solidFill>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7</a:t>
            </a:fld>
            <a:endParaRPr lang="en-CA"/>
          </a:p>
        </p:txBody>
      </p:sp>
    </p:spTree>
    <p:extLst>
      <p:ext uri="{BB962C8B-B14F-4D97-AF65-F5344CB8AC3E}">
        <p14:creationId xmlns:p14="http://schemas.microsoft.com/office/powerpoint/2010/main" val="2787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baseline="0">
                <a:solidFill>
                  <a:schemeClr val="tx1"/>
                </a:solidFill>
                <a:effectLst/>
                <a:ea typeface="+mn-ea"/>
                <a:cs typeface="+mn-cs"/>
              </a:rPr>
              <a:t>But de la diapositive : </a:t>
            </a:r>
            <a:r>
              <a:rPr lang="fr-CA" sz="1200" kern="1200" baseline="0">
                <a:solidFill>
                  <a:schemeClr val="tx1"/>
                </a:solidFill>
                <a:effectLst/>
                <a:ea typeface="+mn-ea"/>
                <a:cs typeface="+mn-cs"/>
              </a:rPr>
              <a:t>Montrer comment planifier des repas.</a:t>
            </a:r>
          </a:p>
          <a:p>
            <a:pPr lvl="0"/>
            <a:endParaRPr lang="en-CA" sz="1200" kern="120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a:solidFill>
                  <a:schemeClr val="tx1"/>
                </a:solidFill>
                <a:effectLst/>
                <a:ea typeface="+mn-ea"/>
                <a:cs typeface="+mn-cs"/>
              </a:rPr>
              <a:t>Personnel enseignant :</a:t>
            </a:r>
            <a:r>
              <a:rPr lang="fr-CA" sz="1200" kern="1200" baseline="0">
                <a:solidFill>
                  <a:schemeClr val="tx1"/>
                </a:solidFill>
                <a:effectLst/>
                <a:ea typeface="+mn-ea"/>
                <a:cs typeface="+mn-cs"/>
              </a:rPr>
              <a:t> Lisez la diapositive. </a:t>
            </a:r>
            <a:r>
              <a:rPr lang="fr-CA" sz="900" kern="1200" baseline="0">
                <a:solidFill>
                  <a:schemeClr val="tx1"/>
                </a:solidFill>
                <a:effectLst/>
                <a:ea typeface="+mn-ea"/>
                <a:cs typeface="+mn-cs"/>
              </a:rPr>
              <a:t>Ce repas comprend du chou-fleur rôti (légume), un </a:t>
            </a:r>
            <a:r>
              <a:rPr lang="fr-CA" sz="900" kern="1200" baseline="0" err="1">
                <a:solidFill>
                  <a:schemeClr val="tx1"/>
                </a:solidFill>
                <a:effectLst/>
                <a:ea typeface="+mn-ea"/>
                <a:cs typeface="+mn-cs"/>
              </a:rPr>
              <a:t>naan</a:t>
            </a:r>
            <a:r>
              <a:rPr lang="fr-CA" sz="900" kern="1200" baseline="0">
                <a:solidFill>
                  <a:schemeClr val="tx1"/>
                </a:solidFill>
                <a:effectLst/>
                <a:ea typeface="+mn-ea"/>
                <a:cs typeface="+mn-cs"/>
              </a:rPr>
              <a:t> de grains entiers (aliment à grains entiers) et du </a:t>
            </a:r>
            <a:r>
              <a:rPr lang="fr-CA" sz="900" kern="1200" baseline="0" err="1">
                <a:solidFill>
                  <a:schemeClr val="tx1"/>
                </a:solidFill>
                <a:effectLst/>
                <a:ea typeface="+mn-ea"/>
                <a:cs typeface="+mn-cs"/>
              </a:rPr>
              <a:t>chana</a:t>
            </a:r>
            <a:r>
              <a:rPr lang="fr-CA" sz="900" kern="1200" baseline="0">
                <a:solidFill>
                  <a:schemeClr val="tx1"/>
                </a:solidFill>
                <a:effectLst/>
                <a:ea typeface="+mn-ea"/>
                <a:cs typeface="+mn-cs"/>
              </a:rPr>
              <a:t> </a:t>
            </a:r>
            <a:r>
              <a:rPr lang="fr-CA" sz="900" kern="1200" baseline="0" err="1">
                <a:solidFill>
                  <a:schemeClr val="tx1"/>
                </a:solidFill>
                <a:effectLst/>
                <a:ea typeface="+mn-ea"/>
                <a:cs typeface="+mn-cs"/>
              </a:rPr>
              <a:t>masala</a:t>
            </a:r>
            <a:r>
              <a:rPr lang="fr-CA" sz="900" kern="1200" baseline="0">
                <a:solidFill>
                  <a:schemeClr val="tx1"/>
                </a:solidFill>
                <a:effectLst/>
                <a:ea typeface="+mn-ea"/>
                <a:cs typeface="+mn-cs"/>
              </a:rPr>
              <a:t> (pois chiches, un aliment protéiné).</a:t>
            </a:r>
            <a:endParaRPr lang="en-CA"/>
          </a:p>
          <a:p>
            <a:pPr lvl="0"/>
            <a:endParaRPr lang="en-CA" sz="1200" kern="1200">
              <a:solidFill>
                <a:schemeClr val="tx1"/>
              </a:solidFill>
              <a:effectLst/>
              <a:ea typeface="+mn-ea"/>
              <a:cs typeface="+mn-cs"/>
            </a:endParaRPr>
          </a:p>
          <a:p>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8</a:t>
            </a:fld>
            <a:endParaRPr lang="en-CA"/>
          </a:p>
        </p:txBody>
      </p:sp>
    </p:spTree>
    <p:extLst>
      <p:ext uri="{BB962C8B-B14F-4D97-AF65-F5344CB8AC3E}">
        <p14:creationId xmlns:p14="http://schemas.microsoft.com/office/powerpoint/2010/main" val="256080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b="1" kern="1200" baseline="0">
                <a:solidFill>
                  <a:schemeClr val="tx1"/>
                </a:solidFill>
                <a:effectLst/>
                <a:ea typeface="+mn-ea"/>
                <a:cs typeface="+mn-cs"/>
              </a:rPr>
              <a:t>But de la diapositive : </a:t>
            </a:r>
            <a:r>
              <a:rPr lang="fr-CA" sz="1200" kern="1200" baseline="0">
                <a:solidFill>
                  <a:schemeClr val="tx1"/>
                </a:solidFill>
                <a:effectLst/>
                <a:ea typeface="+mn-ea"/>
                <a:cs typeface="+mn-cs"/>
              </a:rPr>
              <a:t>Montrer comment planifier des collations.</a:t>
            </a:r>
          </a:p>
          <a:p>
            <a:pPr lvl="0"/>
            <a:endParaRPr lang="en-CA" sz="1200" kern="120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a:solidFill>
                  <a:schemeClr val="tx1"/>
                </a:solidFill>
                <a:effectLst/>
                <a:ea typeface="+mn-ea"/>
                <a:cs typeface="+mn-cs"/>
              </a:rPr>
              <a:t>Personnel enseignant :</a:t>
            </a:r>
            <a:r>
              <a:rPr lang="fr-CA" sz="1200" kern="1200" baseline="0">
                <a:solidFill>
                  <a:schemeClr val="tx1"/>
                </a:solidFill>
                <a:effectLst/>
                <a:ea typeface="+mn-ea"/>
                <a:cs typeface="+mn-cs"/>
              </a:rPr>
              <a:t> Lisez la diapositive. </a:t>
            </a:r>
            <a:r>
              <a:rPr lang="fr-CA" sz="900" kern="1200" baseline="0">
                <a:solidFill>
                  <a:schemeClr val="tx1"/>
                </a:solidFill>
                <a:effectLst/>
                <a:ea typeface="+mn-ea"/>
                <a:cs typeface="+mn-cs"/>
              </a:rPr>
              <a:t>Cette collation comprend des raisins (fruit) et des noix (aliment protéiné).</a:t>
            </a:r>
            <a:endParaRPr lang="en-CA"/>
          </a:p>
        </p:txBody>
      </p:sp>
      <p:sp>
        <p:nvSpPr>
          <p:cNvPr id="4" name="Slide Number Placeholder 3"/>
          <p:cNvSpPr>
            <a:spLocks noGrp="1"/>
          </p:cNvSpPr>
          <p:nvPr>
            <p:ph type="sldNum" sz="quarter" idx="5"/>
          </p:nvPr>
        </p:nvSpPr>
        <p:spPr/>
        <p:txBody>
          <a:bodyPr/>
          <a:lstStyle/>
          <a:p>
            <a:fld id="{B4745A9F-459A-4A2E-AC98-F82562222865}" type="slidenum">
              <a:rPr lang="en-CA" smtClean="0"/>
              <a:t>9</a:t>
            </a:fld>
            <a:endParaRPr lang="en-CA"/>
          </a:p>
        </p:txBody>
      </p:sp>
    </p:spTree>
    <p:extLst>
      <p:ext uri="{BB962C8B-B14F-4D97-AF65-F5344CB8AC3E}">
        <p14:creationId xmlns:p14="http://schemas.microsoft.com/office/powerpoint/2010/main" val="381030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4B6AA61-C0E1-4878-B9A0-5A92E4371A61}"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a:p>
        </p:txBody>
      </p:sp>
    </p:spTree>
    <p:extLst>
      <p:ext uri="{BB962C8B-B14F-4D97-AF65-F5344CB8AC3E}">
        <p14:creationId xmlns:p14="http://schemas.microsoft.com/office/powerpoint/2010/main" val="151596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AA61-C0E1-4878-B9A0-5A92E4371A61}"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a:p>
        </p:txBody>
      </p:sp>
    </p:spTree>
    <p:extLst>
      <p:ext uri="{BB962C8B-B14F-4D97-AF65-F5344CB8AC3E}">
        <p14:creationId xmlns:p14="http://schemas.microsoft.com/office/powerpoint/2010/main" val="205606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AA61-C0E1-4878-B9A0-5A92E4371A61}"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a:p>
        </p:txBody>
      </p:sp>
    </p:spTree>
    <p:extLst>
      <p:ext uri="{BB962C8B-B14F-4D97-AF65-F5344CB8AC3E}">
        <p14:creationId xmlns:p14="http://schemas.microsoft.com/office/powerpoint/2010/main" val="54506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AA61-C0E1-4878-B9A0-5A92E4371A61}"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a:p>
        </p:txBody>
      </p:sp>
    </p:spTree>
    <p:extLst>
      <p:ext uri="{BB962C8B-B14F-4D97-AF65-F5344CB8AC3E}">
        <p14:creationId xmlns:p14="http://schemas.microsoft.com/office/powerpoint/2010/main" val="319012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6AA61-C0E1-4878-B9A0-5A92E4371A61}"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FD2B54-30F1-40FC-92ED-7BFD3A562B66}" type="slidenum">
              <a:rPr lang="en-CA" smtClean="0"/>
              <a:t>‹#›</a:t>
            </a:fld>
            <a:endParaRPr lang="en-CA"/>
          </a:p>
        </p:txBody>
      </p:sp>
    </p:spTree>
    <p:extLst>
      <p:ext uri="{BB962C8B-B14F-4D97-AF65-F5344CB8AC3E}">
        <p14:creationId xmlns:p14="http://schemas.microsoft.com/office/powerpoint/2010/main" val="27451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6AA61-C0E1-4878-B9A0-5A92E4371A61}" type="datetimeFigureOut">
              <a:rPr lang="en-CA" smtClean="0"/>
              <a:t>2022-01-18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FD2B54-30F1-40FC-92ED-7BFD3A562B66}" type="slidenum">
              <a:rPr lang="en-CA" smtClean="0"/>
              <a:t>‹#›</a:t>
            </a:fld>
            <a:endParaRPr lang="en-CA"/>
          </a:p>
        </p:txBody>
      </p:sp>
    </p:spTree>
    <p:extLst>
      <p:ext uri="{BB962C8B-B14F-4D97-AF65-F5344CB8AC3E}">
        <p14:creationId xmlns:p14="http://schemas.microsoft.com/office/powerpoint/2010/main" val="163824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B6AA61-C0E1-4878-B9A0-5A92E4371A61}" type="datetimeFigureOut">
              <a:rPr lang="en-CA" smtClean="0"/>
              <a:t>2022-01-18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FFD2B54-30F1-40FC-92ED-7BFD3A562B66}" type="slidenum">
              <a:rPr lang="en-CA" smtClean="0"/>
              <a:t>‹#›</a:t>
            </a:fld>
            <a:endParaRPr lang="en-CA"/>
          </a:p>
        </p:txBody>
      </p:sp>
    </p:spTree>
    <p:extLst>
      <p:ext uri="{BB962C8B-B14F-4D97-AF65-F5344CB8AC3E}">
        <p14:creationId xmlns:p14="http://schemas.microsoft.com/office/powerpoint/2010/main" val="123134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6AA61-C0E1-4878-B9A0-5A92E4371A61}" type="datetimeFigureOut">
              <a:rPr lang="en-CA" smtClean="0"/>
              <a:t>2022-01-18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FFD2B54-30F1-40FC-92ED-7BFD3A562B66}" type="slidenum">
              <a:rPr lang="en-CA" smtClean="0"/>
              <a:t>‹#›</a:t>
            </a:fld>
            <a:endParaRPr lang="en-CA"/>
          </a:p>
        </p:txBody>
      </p:sp>
    </p:spTree>
    <p:extLst>
      <p:ext uri="{BB962C8B-B14F-4D97-AF65-F5344CB8AC3E}">
        <p14:creationId xmlns:p14="http://schemas.microsoft.com/office/powerpoint/2010/main" val="1155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AA61-C0E1-4878-B9A0-5A92E4371A61}" type="datetimeFigureOut">
              <a:rPr lang="en-CA" smtClean="0"/>
              <a:t>2022-01-18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FFD2B54-30F1-40FC-92ED-7BFD3A562B66}" type="slidenum">
              <a:rPr lang="en-CA" smtClean="0"/>
              <a:t>‹#›</a:t>
            </a:fld>
            <a:endParaRPr lang="en-CA"/>
          </a:p>
        </p:txBody>
      </p:sp>
    </p:spTree>
    <p:extLst>
      <p:ext uri="{BB962C8B-B14F-4D97-AF65-F5344CB8AC3E}">
        <p14:creationId xmlns:p14="http://schemas.microsoft.com/office/powerpoint/2010/main" val="330010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B6AA61-C0E1-4878-B9A0-5A92E4371A61}" type="datetimeFigureOut">
              <a:rPr lang="en-CA" smtClean="0"/>
              <a:t>2022-01-18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FD2B54-30F1-40FC-92ED-7BFD3A562B66}" type="slidenum">
              <a:rPr lang="en-CA" smtClean="0"/>
              <a:t>‹#›</a:t>
            </a:fld>
            <a:endParaRPr lang="en-CA"/>
          </a:p>
        </p:txBody>
      </p:sp>
    </p:spTree>
    <p:extLst>
      <p:ext uri="{BB962C8B-B14F-4D97-AF65-F5344CB8AC3E}">
        <p14:creationId xmlns:p14="http://schemas.microsoft.com/office/powerpoint/2010/main" val="8876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B6AA61-C0E1-4878-B9A0-5A92E4371A61}" type="datetimeFigureOut">
              <a:rPr lang="en-CA" smtClean="0"/>
              <a:t>2022-01-18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FD2B54-30F1-40FC-92ED-7BFD3A562B66}" type="slidenum">
              <a:rPr lang="en-CA" smtClean="0"/>
              <a:t>‹#›</a:t>
            </a:fld>
            <a:endParaRPr lang="en-CA"/>
          </a:p>
        </p:txBody>
      </p:sp>
    </p:spTree>
    <p:extLst>
      <p:ext uri="{BB962C8B-B14F-4D97-AF65-F5344CB8AC3E}">
        <p14:creationId xmlns:p14="http://schemas.microsoft.com/office/powerpoint/2010/main" val="87108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4B6AA61-C0E1-4878-B9A0-5A92E4371A61}" type="datetimeFigureOut">
              <a:rPr lang="en-CA" smtClean="0"/>
              <a:pPr/>
              <a:t>2022-01-18</a:t>
            </a:fld>
            <a:endParaRPr lang="en-CA"/>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FD2B54-30F1-40FC-92ED-7BFD3A562B66}" type="slidenum">
              <a:rPr lang="en-CA" smtClean="0"/>
              <a:pPr/>
              <a:t>‹#›</a:t>
            </a:fld>
            <a:endParaRPr lang="en-CA"/>
          </a:p>
        </p:txBody>
      </p:sp>
    </p:spTree>
    <p:extLst>
      <p:ext uri="{BB962C8B-B14F-4D97-AF65-F5344CB8AC3E}">
        <p14:creationId xmlns:p14="http://schemas.microsoft.com/office/powerpoint/2010/main" val="3871276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xml"/><Relationship Id="rId7" Type="http://schemas.openxmlformats.org/officeDocument/2006/relationships/image" Target="../media/image1.tif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5.tiff"/><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4.tif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11.tif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tiff"/><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2.tiff"/><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tiff"/><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3.tif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5.tiff"/><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4.tif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tiff"/><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5.tiff"/><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5.tiff"/><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6.tiff"/><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5.tiff"/><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17.tif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5.tiff"/><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8.tiff"/><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5.tiff"/><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tiff"/><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63.xml"/><Relationship Id="rId7" Type="http://schemas.openxmlformats.org/officeDocument/2006/relationships/image" Target="../media/image19.tif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64.xml"/><Relationship Id="rId9" Type="http://schemas.openxmlformats.org/officeDocument/2006/relationships/image" Target="../media/image20.tiff"/></Relationships>
</file>

<file path=ppt/slides/_rels/slide21.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67.xml"/><Relationship Id="rId7" Type="http://schemas.openxmlformats.org/officeDocument/2006/relationships/image" Target="../media/image19.tiff"/><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68.xml"/><Relationship Id="rId9" Type="http://schemas.openxmlformats.org/officeDocument/2006/relationships/image" Target="../media/image21.tiff"/></Relationships>
</file>

<file path=ppt/slides/_rels/slide22.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71.xml"/><Relationship Id="rId7" Type="http://schemas.openxmlformats.org/officeDocument/2006/relationships/image" Target="../media/image19.tiff"/><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72.xml"/><Relationship Id="rId9" Type="http://schemas.openxmlformats.org/officeDocument/2006/relationships/image" Target="../media/image22.tiff"/></Relationships>
</file>

<file path=ppt/slides/_rels/slide23.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75.xml"/><Relationship Id="rId7" Type="http://schemas.openxmlformats.org/officeDocument/2006/relationships/image" Target="../media/image19.tiff"/><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76.xml"/><Relationship Id="rId9" Type="http://schemas.openxmlformats.org/officeDocument/2006/relationships/image" Target="../media/image23.tiff"/></Relationships>
</file>

<file path=ppt/slides/_rels/slide2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79.xml"/><Relationship Id="rId7" Type="http://schemas.openxmlformats.org/officeDocument/2006/relationships/image" Target="../media/image19.tiff"/><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80.xml"/><Relationship Id="rId9" Type="http://schemas.openxmlformats.org/officeDocument/2006/relationships/image" Target="../media/image24.tiff"/></Relationships>
</file>

<file path=ppt/slides/_rels/slide25.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83.xml"/><Relationship Id="rId7" Type="http://schemas.openxmlformats.org/officeDocument/2006/relationships/image" Target="../media/image19.tiff"/><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84.xml"/><Relationship Id="rId9" Type="http://schemas.openxmlformats.org/officeDocument/2006/relationships/image" Target="../media/image25.tiff"/></Relationships>
</file>

<file path=ppt/slides/_rels/slide26.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87.xml"/><Relationship Id="rId7" Type="http://schemas.openxmlformats.org/officeDocument/2006/relationships/image" Target="../media/image19.tiff"/><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88.xml"/><Relationship Id="rId9" Type="http://schemas.openxmlformats.org/officeDocument/2006/relationships/image" Target="../media/image26.tiff"/></Relationships>
</file>

<file path=ppt/slides/_rels/slide27.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91.xml"/><Relationship Id="rId7" Type="http://schemas.openxmlformats.org/officeDocument/2006/relationships/image" Target="../media/image19.tiff"/><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92.xml"/><Relationship Id="rId9" Type="http://schemas.openxmlformats.org/officeDocument/2006/relationships/image" Target="../media/image27.tiff"/></Relationships>
</file>

<file path=ppt/slides/_rels/slide28.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5.tiff"/><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6.jpeg"/><Relationship Id="rId2" Type="http://schemas.openxmlformats.org/officeDocument/2006/relationships/video" Target="https://player.vimeo.com/video/465818161?app_id=122963" TargetMode="External"/><Relationship Id="rId1" Type="http://schemas.openxmlformats.org/officeDocument/2006/relationships/tags" Target="../tags/tag8.xml"/><Relationship Id="rId6" Type="http://schemas.openxmlformats.org/officeDocument/2006/relationships/image" Target="../media/image5.tiff"/><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12.xml"/><Relationship Id="rId7" Type="http://schemas.openxmlformats.org/officeDocument/2006/relationships/notesSlide" Target="../notesSlides/notesSlide4.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tags" Target="../tags/tag14.xml"/><Relationship Id="rId10" Type="http://schemas.openxmlformats.org/officeDocument/2006/relationships/image" Target="../media/image8.png"/><Relationship Id="rId4" Type="http://schemas.openxmlformats.org/officeDocument/2006/relationships/tags" Target="../tags/tag13.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tiff"/><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tiff"/><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tiff"/><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26.xml"/><Relationship Id="rId7" Type="http://schemas.openxmlformats.org/officeDocument/2006/relationships/image" Target="../media/image9.tif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9.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30.xml"/><Relationship Id="rId7" Type="http://schemas.openxmlformats.org/officeDocument/2006/relationships/image" Target="../media/image10.tif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998926-FEC0-1143-A6BC-23C8CA45A8BC}"/>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12700" y="2286000"/>
            <a:ext cx="9131300" cy="2857500"/>
          </a:xfrm>
          <a:prstGeom prst="rect">
            <a:avLst/>
          </a:prstGeom>
        </p:spPr>
      </p:pic>
      <p:sp>
        <p:nvSpPr>
          <p:cNvPr id="2" name="Title 1">
            <a:extLst>
              <a:ext uri="{FF2B5EF4-FFF2-40B4-BE49-F238E27FC236}">
                <a16:creationId xmlns:a16="http://schemas.microsoft.com/office/drawing/2014/main" id="{231D929E-869F-4F07-A04E-3ECDCDBCCBD8}"/>
              </a:ext>
            </a:extLst>
          </p:cNvPr>
          <p:cNvSpPr>
            <a:spLocks noGrp="1"/>
          </p:cNvSpPr>
          <p:nvPr>
            <p:ph type="ctrTitle"/>
            <p:custDataLst>
              <p:tags r:id="rId2"/>
            </p:custDataLst>
          </p:nvPr>
        </p:nvSpPr>
        <p:spPr>
          <a:xfrm>
            <a:off x="528145" y="162238"/>
            <a:ext cx="4256690" cy="409938"/>
          </a:xfrm>
        </p:spPr>
        <p:txBody>
          <a:bodyPr>
            <a:noAutofit/>
          </a:bodyPr>
          <a:lstStyle/>
          <a:p>
            <a:pPr algn="l"/>
            <a:br>
              <a:rPr lang="en-CA" sz="2100">
                <a:latin typeface="Georgia" panose="02040502050405020303" pitchFamily="18" charset="0"/>
              </a:rPr>
            </a:br>
            <a:br>
              <a:rPr lang="en-CA" sz="2100">
                <a:latin typeface="Georgia" panose="02040502050405020303" pitchFamily="18" charset="0"/>
              </a:rPr>
            </a:br>
            <a:r>
              <a:rPr lang="fr-CA" sz="2100">
                <a:latin typeface="Georgia" panose="02040502050405020303" pitchFamily="18" charset="0"/>
              </a:rPr>
              <a:t>Des aliments pour moi</a:t>
            </a:r>
          </a:p>
        </p:txBody>
      </p:sp>
      <p:sp>
        <p:nvSpPr>
          <p:cNvPr id="3" name="Subtitle 2">
            <a:extLst>
              <a:ext uri="{FF2B5EF4-FFF2-40B4-BE49-F238E27FC236}">
                <a16:creationId xmlns:a16="http://schemas.microsoft.com/office/drawing/2014/main" id="{AAD371E8-D7FB-439B-96CE-0582BB8585BE}"/>
              </a:ext>
            </a:extLst>
          </p:cNvPr>
          <p:cNvSpPr>
            <a:spLocks noGrp="1"/>
          </p:cNvSpPr>
          <p:nvPr>
            <p:ph type="subTitle" idx="1"/>
            <p:custDataLst>
              <p:tags r:id="rId3"/>
            </p:custDataLst>
          </p:nvPr>
        </p:nvSpPr>
        <p:spPr>
          <a:xfrm>
            <a:off x="528145" y="357492"/>
            <a:ext cx="8844456" cy="1848236"/>
          </a:xfrm>
        </p:spPr>
        <p:txBody>
          <a:bodyPr vert="horz" lIns="91440" tIns="45720" rIns="91440" bIns="45720" rtlCol="0" anchor="t">
            <a:normAutofit/>
          </a:bodyPr>
          <a:lstStyle/>
          <a:p>
            <a:pPr algn="l">
              <a:lnSpc>
                <a:spcPct val="100000"/>
              </a:lnSpc>
              <a:spcBef>
                <a:spcPts val="300"/>
              </a:spcBef>
            </a:pPr>
            <a:r>
              <a:rPr lang="fr-CA" sz="3300" baseline="0">
                <a:solidFill>
                  <a:srgbClr val="00A3DB"/>
                </a:solidFill>
                <a:latin typeface="Impact"/>
              </a:rPr>
              <a:t>LEÇON 1</a:t>
            </a:r>
            <a:endParaRPr lang="en-CA" sz="3300">
              <a:solidFill>
                <a:srgbClr val="00A3DB"/>
              </a:solidFill>
              <a:latin typeface="Impact" panose="020B0806030902050204" pitchFamily="34" charset="0"/>
            </a:endParaRPr>
          </a:p>
          <a:p>
            <a:pPr algn="l">
              <a:lnSpc>
                <a:spcPct val="100000"/>
              </a:lnSpc>
              <a:spcBef>
                <a:spcPts val="300"/>
              </a:spcBef>
            </a:pPr>
            <a:r>
              <a:rPr lang="fr-CA" sz="3300" baseline="0">
                <a:solidFill>
                  <a:srgbClr val="00A3DB"/>
                </a:solidFill>
                <a:latin typeface="Impact" panose="020B0806030902050204" pitchFamily="34" charset="0"/>
              </a:rPr>
              <a:t>LES COMPOSANTES ESSENTIELLES</a:t>
            </a:r>
          </a:p>
          <a:p>
            <a:pPr algn="l">
              <a:lnSpc>
                <a:spcPct val="100000"/>
              </a:lnSpc>
              <a:spcBef>
                <a:spcPts val="300"/>
              </a:spcBef>
            </a:pPr>
            <a:r>
              <a:rPr lang="fr-CA" sz="3300" baseline="0">
                <a:solidFill>
                  <a:srgbClr val="00A3DB"/>
                </a:solidFill>
                <a:latin typeface="Impact" panose="020B0806030902050204" pitchFamily="34" charset="0"/>
              </a:rPr>
              <a:t>DES REPAS ET DES COLLATIONS</a:t>
            </a:r>
          </a:p>
        </p:txBody>
      </p:sp>
      <p:pic>
        <p:nvPicPr>
          <p:cNvPr id="14" name="Picture 13">
            <a:extLst>
              <a:ext uri="{FF2B5EF4-FFF2-40B4-BE49-F238E27FC236}">
                <a16:creationId xmlns:a16="http://schemas.microsoft.com/office/drawing/2014/main" id="{E13A82E6-FBC2-E24A-80A6-849D16318E98}"/>
              </a:ext>
            </a:extLst>
          </p:cNvPr>
          <p:cNvPicPr>
            <a:picLocks noChangeAspect="1"/>
          </p:cNvPicPr>
          <p:nvPr>
            <p:custDataLst>
              <p:tags r:id="rId4"/>
            </p:custDataLst>
          </p:nvPr>
        </p:nvPicPr>
        <p:blipFill>
          <a:blip r:embed="rId8"/>
          <a:stretch>
            <a:fillRect/>
          </a:stretch>
        </p:blipFill>
        <p:spPr>
          <a:xfrm>
            <a:off x="6392862" y="4356323"/>
            <a:ext cx="2487085" cy="447675"/>
          </a:xfrm>
          <a:prstGeom prst="rect">
            <a:avLst/>
          </a:prstGeom>
        </p:spPr>
      </p:pic>
      <p:pic>
        <p:nvPicPr>
          <p:cNvPr id="9" name="Picture 8">
            <a:extLst>
              <a:ext uri="{FF2B5EF4-FFF2-40B4-BE49-F238E27FC236}">
                <a16:creationId xmlns:a16="http://schemas.microsoft.com/office/drawing/2014/main" id="{116C3679-031A-C340-B139-0C16D6321AE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2512" y="-10391"/>
            <a:ext cx="2717804" cy="1057879"/>
          </a:xfrm>
          <a:prstGeom prst="rect">
            <a:avLst/>
          </a:prstGeom>
        </p:spPr>
      </p:pic>
    </p:spTree>
    <p:extLst>
      <p:ext uri="{BB962C8B-B14F-4D97-AF65-F5344CB8AC3E}">
        <p14:creationId xmlns:p14="http://schemas.microsoft.com/office/powerpoint/2010/main" val="280380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B2FD-D0BF-45C3-A0ED-126003798367}"/>
              </a:ext>
            </a:extLst>
          </p:cNvPr>
          <p:cNvSpPr>
            <a:spLocks noGrp="1"/>
          </p:cNvSpPr>
          <p:nvPr>
            <p:ph type="title"/>
            <p:custDataLst>
              <p:tags r:id="rId1"/>
            </p:custDataLst>
          </p:nvPr>
        </p:nvSpPr>
        <p:spPr>
          <a:xfrm>
            <a:off x="628650" y="819151"/>
            <a:ext cx="7886700" cy="994172"/>
          </a:xfrm>
        </p:spPr>
        <p:txBody>
          <a:bodyPr>
            <a:normAutofit/>
          </a:bodyPr>
          <a:lstStyle/>
          <a:p>
            <a:pPr>
              <a:lnSpc>
                <a:spcPct val="100000"/>
              </a:lnSpc>
            </a:pPr>
            <a:r>
              <a:rPr lang="fr-CA" sz="2400" baseline="0">
                <a:solidFill>
                  <a:srgbClr val="00A3DB"/>
                </a:solidFill>
                <a:latin typeface="Impact" panose="020B0806030902050204" pitchFamily="34" charset="0"/>
              </a:rPr>
              <a:t>N’OUBLIEZ PAS :</a:t>
            </a:r>
          </a:p>
        </p:txBody>
      </p:sp>
      <p:sp>
        <p:nvSpPr>
          <p:cNvPr id="3" name="Content Placeholder 2">
            <a:extLst>
              <a:ext uri="{FF2B5EF4-FFF2-40B4-BE49-F238E27FC236}">
                <a16:creationId xmlns:a16="http://schemas.microsoft.com/office/drawing/2014/main" id="{05AD4A57-0446-4BCD-93AD-70A3EBCB9218}"/>
              </a:ext>
            </a:extLst>
          </p:cNvPr>
          <p:cNvSpPr>
            <a:spLocks noGrp="1"/>
          </p:cNvSpPr>
          <p:nvPr>
            <p:ph idx="1"/>
            <p:custDataLst>
              <p:tags r:id="rId2"/>
            </p:custDataLst>
          </p:nvPr>
        </p:nvSpPr>
        <p:spPr>
          <a:xfrm>
            <a:off x="628650" y="1638301"/>
            <a:ext cx="7886700" cy="3263504"/>
          </a:xfrm>
        </p:spPr>
        <p:txBody>
          <a:bodyPr/>
          <a:lstStyle/>
          <a:p>
            <a:pPr>
              <a:lnSpc>
                <a:spcPct val="100000"/>
              </a:lnSpc>
            </a:pPr>
            <a:r>
              <a:rPr lang="fr-CA" sz="1800" baseline="0">
                <a:latin typeface="Georgia" panose="02040502050405020303" pitchFamily="18" charset="0"/>
              </a:rPr>
              <a:t>Il est plus important de tenir compte de ce que vous mangez et de la façon dont vous le faites </a:t>
            </a:r>
            <a:r>
              <a:rPr lang="fr-CA" sz="1800" b="1" baseline="0">
                <a:latin typeface="Georgia" panose="02040502050405020303" pitchFamily="18" charset="0"/>
              </a:rPr>
              <a:t>au fil du temps</a:t>
            </a:r>
            <a:r>
              <a:rPr lang="fr-CA" sz="1800" baseline="0">
                <a:latin typeface="Georgia" panose="02040502050405020303" pitchFamily="18" charset="0"/>
              </a:rPr>
              <a:t>, ainsi que de ce que vous ressentez à ce moment-là, que de suivre une structure de repas ou de collation précise chaque jour.</a:t>
            </a:r>
          </a:p>
          <a:p>
            <a:endParaRPr lang="en-CA">
              <a:latin typeface="Georgia" panose="02040502050405020303" pitchFamily="18" charset="0"/>
            </a:endParaRPr>
          </a:p>
        </p:txBody>
      </p:sp>
      <p:pic>
        <p:nvPicPr>
          <p:cNvPr id="5" name="Picture 4">
            <a:extLst>
              <a:ext uri="{FF2B5EF4-FFF2-40B4-BE49-F238E27FC236}">
                <a16:creationId xmlns:a16="http://schemas.microsoft.com/office/drawing/2014/main" id="{A371A3F3-63CE-8E4B-8FFC-A52E8F1A75ED}"/>
              </a:ext>
            </a:extLst>
          </p:cNvPr>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348510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31C9A-B592-544D-B907-223299079B43}"/>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6350" y="0"/>
            <a:ext cx="9131300" cy="5143500"/>
          </a:xfrm>
          <a:prstGeom prst="rect">
            <a:avLst/>
          </a:prstGeom>
        </p:spPr>
      </p:pic>
      <p:sp>
        <p:nvSpPr>
          <p:cNvPr id="2" name="Title 1">
            <a:extLst>
              <a:ext uri="{FF2B5EF4-FFF2-40B4-BE49-F238E27FC236}">
                <a16:creationId xmlns:a16="http://schemas.microsoft.com/office/drawing/2014/main" id="{F8162FEE-7EDC-4FF3-A7FC-AD0AAF22C7EC}"/>
              </a:ext>
            </a:extLst>
          </p:cNvPr>
          <p:cNvSpPr>
            <a:spLocks noGrp="1"/>
          </p:cNvSpPr>
          <p:nvPr>
            <p:ph type="ctrTitle"/>
            <p:custDataLst>
              <p:tags r:id="rId2"/>
            </p:custDataLst>
          </p:nvPr>
        </p:nvSpPr>
        <p:spPr>
          <a:xfrm>
            <a:off x="1142999" y="841772"/>
            <a:ext cx="7362645" cy="1790700"/>
          </a:xfrm>
        </p:spPr>
        <p:txBody>
          <a:bodyPr>
            <a:normAutofit/>
          </a:bodyPr>
          <a:lstStyle/>
          <a:p>
            <a:pPr algn="l">
              <a:lnSpc>
                <a:spcPct val="100000"/>
              </a:lnSpc>
            </a:pPr>
            <a:r>
              <a:rPr lang="fr-CA" sz="3300" baseline="0">
                <a:solidFill>
                  <a:srgbClr val="00A3DB"/>
                </a:solidFill>
                <a:latin typeface="Impact" panose="020B0806030902050204" pitchFamily="34" charset="0"/>
              </a:rPr>
              <a:t>ACTIVITÉ : </a:t>
            </a:r>
            <a:br>
              <a:rPr lang="en-CA" sz="3300">
                <a:solidFill>
                  <a:srgbClr val="00A3DB"/>
                </a:solidFill>
                <a:latin typeface="Impact" panose="020B0806030902050204" pitchFamily="34" charset="0"/>
              </a:rPr>
            </a:br>
            <a:r>
              <a:rPr lang="fr-CA" sz="3300" baseline="0">
                <a:solidFill>
                  <a:srgbClr val="00A3DB"/>
                </a:solidFill>
                <a:latin typeface="Impact" panose="020B0806030902050204" pitchFamily="34" charset="0"/>
              </a:rPr>
              <a:t>DES REPAS ET DES COLLATIONS SUR MESURE</a:t>
            </a:r>
          </a:p>
        </p:txBody>
      </p:sp>
    </p:spTree>
    <p:extLst>
      <p:ext uri="{BB962C8B-B14F-4D97-AF65-F5344CB8AC3E}">
        <p14:creationId xmlns:p14="http://schemas.microsoft.com/office/powerpoint/2010/main" val="24835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DA75-8470-4B22-8B39-F469944F5B64}"/>
              </a:ext>
            </a:extLst>
          </p:cNvPr>
          <p:cNvSpPr>
            <a:spLocks noGrp="1"/>
          </p:cNvSpPr>
          <p:nvPr>
            <p:ph type="title"/>
            <p:custDataLst>
              <p:tags r:id="rId1"/>
            </p:custDataLst>
          </p:nvPr>
        </p:nvSpPr>
        <p:spPr>
          <a:xfrm>
            <a:off x="628650" y="1338067"/>
            <a:ext cx="7886700" cy="821630"/>
          </a:xfrm>
        </p:spPr>
        <p:txBody>
          <a:bodyPr>
            <a:noAutofit/>
          </a:bodyPr>
          <a:lstStyle/>
          <a:p>
            <a:pPr>
              <a:lnSpc>
                <a:spcPct val="100000"/>
              </a:lnSpc>
            </a:pPr>
            <a:r>
              <a:rPr lang="fr-CA" sz="2400" baseline="0">
                <a:solidFill>
                  <a:srgbClr val="00A3DB"/>
                </a:solidFill>
                <a:latin typeface="Impact" panose="020B0806030902050204" pitchFamily="34" charset="0"/>
              </a:rPr>
              <a:t>COLLATION 1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Des tranches de fromage</a:t>
            </a:r>
          </a:p>
        </p:txBody>
      </p:sp>
      <p:pic>
        <p:nvPicPr>
          <p:cNvPr id="5" name="Picture 4">
            <a:extLst>
              <a:ext uri="{FF2B5EF4-FFF2-40B4-BE49-F238E27FC236}">
                <a16:creationId xmlns:a16="http://schemas.microsoft.com/office/drawing/2014/main" id="{3E0325C5-231B-CC4B-98CF-ADE4B5322D81}"/>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F991837A-2BE4-5444-915F-83FAF1D6242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4124325" y="1225332"/>
            <a:ext cx="4391025" cy="3181350"/>
          </a:xfrm>
          <a:prstGeom prst="rect">
            <a:avLst/>
          </a:prstGeom>
        </p:spPr>
      </p:pic>
    </p:spTree>
    <p:extLst>
      <p:ext uri="{BB962C8B-B14F-4D97-AF65-F5344CB8AC3E}">
        <p14:creationId xmlns:p14="http://schemas.microsoft.com/office/powerpoint/2010/main" val="16638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8036-593C-4429-9908-6CF1A4811DED}"/>
              </a:ext>
            </a:extLst>
          </p:cNvPr>
          <p:cNvSpPr>
            <a:spLocks noGrp="1"/>
          </p:cNvSpPr>
          <p:nvPr>
            <p:ph type="title"/>
            <p:custDataLst>
              <p:tags r:id="rId1"/>
            </p:custDataLst>
          </p:nvPr>
        </p:nvSpPr>
        <p:spPr>
          <a:xfrm>
            <a:off x="628650" y="1259315"/>
            <a:ext cx="2537244" cy="1915205"/>
          </a:xfrm>
        </p:spPr>
        <p:txBody>
          <a:bodyPr anchor="t">
            <a:normAutofit/>
          </a:bodyPr>
          <a:lstStyle/>
          <a:p>
            <a:pPr>
              <a:lnSpc>
                <a:spcPct val="100000"/>
              </a:lnSpc>
            </a:pPr>
            <a:r>
              <a:rPr lang="fr-CA" sz="2400" baseline="0">
                <a:solidFill>
                  <a:srgbClr val="00A3DB"/>
                </a:solidFill>
                <a:latin typeface="Impact" panose="020B0806030902050204" pitchFamily="34" charset="0"/>
              </a:rPr>
              <a:t>COLLATION 2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Des légumes</a:t>
            </a:r>
            <a:br>
              <a:rPr lang="fr-CA" sz="2400" baseline="0">
                <a:solidFill>
                  <a:srgbClr val="00A3DB"/>
                </a:solidFill>
                <a:latin typeface="Impact" panose="020B0806030902050204" pitchFamily="34" charset="0"/>
              </a:rPr>
            </a:br>
            <a:r>
              <a:rPr lang="fr-CA" sz="2400" baseline="0">
                <a:solidFill>
                  <a:srgbClr val="00A3DB"/>
                </a:solidFill>
                <a:latin typeface="Impact" panose="020B0806030902050204" pitchFamily="34" charset="0"/>
              </a:rPr>
              <a:t>avec du houmous</a:t>
            </a:r>
          </a:p>
        </p:txBody>
      </p:sp>
      <p:pic>
        <p:nvPicPr>
          <p:cNvPr id="5" name="Picture 4">
            <a:extLst>
              <a:ext uri="{FF2B5EF4-FFF2-40B4-BE49-F238E27FC236}">
                <a16:creationId xmlns:a16="http://schemas.microsoft.com/office/drawing/2014/main" id="{9A9075C9-5CD8-244E-9745-8F8ED01D31A2}"/>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038780B5-D02F-C44D-B665-0BC23086CB5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4124327" y="1213638"/>
            <a:ext cx="4391024" cy="3181349"/>
          </a:xfrm>
          <a:prstGeom prst="rect">
            <a:avLst/>
          </a:prstGeom>
        </p:spPr>
      </p:pic>
    </p:spTree>
    <p:extLst>
      <p:ext uri="{BB962C8B-B14F-4D97-AF65-F5344CB8AC3E}">
        <p14:creationId xmlns:p14="http://schemas.microsoft.com/office/powerpoint/2010/main" val="293448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DA7B-F385-4A2A-BD61-F82870957147}"/>
              </a:ext>
            </a:extLst>
          </p:cNvPr>
          <p:cNvSpPr>
            <a:spLocks noGrp="1"/>
          </p:cNvSpPr>
          <p:nvPr>
            <p:ph type="title"/>
            <p:custDataLst>
              <p:tags r:id="rId1"/>
            </p:custDataLst>
          </p:nvPr>
        </p:nvSpPr>
        <p:spPr>
          <a:xfrm>
            <a:off x="628650" y="1225334"/>
            <a:ext cx="7886700" cy="1819524"/>
          </a:xfrm>
        </p:spPr>
        <p:txBody>
          <a:bodyPr anchor="t">
            <a:normAutofit/>
          </a:bodyPr>
          <a:lstStyle/>
          <a:p>
            <a:pPr>
              <a:lnSpc>
                <a:spcPct val="100000"/>
              </a:lnSpc>
            </a:pPr>
            <a:r>
              <a:rPr lang="fr-CA" sz="2400" baseline="0">
                <a:solidFill>
                  <a:srgbClr val="00A3DB"/>
                </a:solidFill>
                <a:latin typeface="Impact" panose="020B0806030902050204" pitchFamily="34" charset="0"/>
              </a:rPr>
              <a:t>DÉJEUNER 1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Des céréales</a:t>
            </a:r>
            <a:br>
              <a:rPr lang="fr-CA" sz="2400" baseline="0">
                <a:solidFill>
                  <a:srgbClr val="00A3DB"/>
                </a:solidFill>
                <a:latin typeface="Impact" panose="020B0806030902050204" pitchFamily="34" charset="0"/>
              </a:rPr>
            </a:br>
            <a:r>
              <a:rPr lang="fr-CA" sz="2400" baseline="0">
                <a:solidFill>
                  <a:srgbClr val="00A3DB"/>
                </a:solidFill>
                <a:latin typeface="Impact" panose="020B0806030902050204" pitchFamily="34" charset="0"/>
              </a:rPr>
              <a:t>avec du lait</a:t>
            </a:r>
            <a:br>
              <a:rPr lang="fr-CA" sz="2400" baseline="0">
                <a:solidFill>
                  <a:srgbClr val="00A3DB"/>
                </a:solidFill>
                <a:latin typeface="Impact" panose="020B0806030902050204" pitchFamily="34" charset="0"/>
              </a:rPr>
            </a:br>
            <a:r>
              <a:rPr lang="fr-CA" sz="2400" baseline="0">
                <a:solidFill>
                  <a:srgbClr val="00A3DB"/>
                </a:solidFill>
                <a:latin typeface="Impact" panose="020B0806030902050204" pitchFamily="34" charset="0"/>
              </a:rPr>
              <a:t>et une banane</a:t>
            </a:r>
          </a:p>
        </p:txBody>
      </p:sp>
      <p:pic>
        <p:nvPicPr>
          <p:cNvPr id="5" name="Picture 4">
            <a:extLst>
              <a:ext uri="{FF2B5EF4-FFF2-40B4-BE49-F238E27FC236}">
                <a16:creationId xmlns:a16="http://schemas.microsoft.com/office/drawing/2014/main" id="{27B4789E-E1AF-744E-BF86-AE3E4966E662}"/>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6DB2A761-079C-344B-8BA8-59248A0B296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4124326" y="1226888"/>
            <a:ext cx="4388878" cy="3179794"/>
          </a:xfrm>
          <a:prstGeom prst="rect">
            <a:avLst/>
          </a:prstGeom>
        </p:spPr>
      </p:pic>
    </p:spTree>
    <p:extLst>
      <p:ext uri="{BB962C8B-B14F-4D97-AF65-F5344CB8AC3E}">
        <p14:creationId xmlns:p14="http://schemas.microsoft.com/office/powerpoint/2010/main" val="424108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F8AF6-01F3-48E5-A1CF-AD2D186E693B}"/>
              </a:ext>
            </a:extLst>
          </p:cNvPr>
          <p:cNvSpPr>
            <a:spLocks noGrp="1"/>
          </p:cNvSpPr>
          <p:nvPr>
            <p:ph type="title"/>
            <p:custDataLst>
              <p:tags r:id="rId1"/>
            </p:custDataLst>
          </p:nvPr>
        </p:nvSpPr>
        <p:spPr>
          <a:xfrm>
            <a:off x="628650" y="1225331"/>
            <a:ext cx="2977192" cy="1762965"/>
          </a:xfrm>
        </p:spPr>
        <p:txBody>
          <a:bodyPr anchor="t">
            <a:normAutofit/>
          </a:bodyPr>
          <a:lstStyle/>
          <a:p>
            <a:pPr>
              <a:lnSpc>
                <a:spcPct val="100000"/>
              </a:lnSpc>
            </a:pPr>
            <a:r>
              <a:rPr lang="fr-CA" sz="2400" baseline="0">
                <a:solidFill>
                  <a:srgbClr val="00A3DB"/>
                </a:solidFill>
                <a:latin typeface="Impact" panose="020B0806030902050204" pitchFamily="34" charset="0"/>
              </a:rPr>
              <a:t>DÉJEUNER 2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Un lait frappé (lait, yogourt et mélange de baies)</a:t>
            </a:r>
          </a:p>
        </p:txBody>
      </p:sp>
      <p:pic>
        <p:nvPicPr>
          <p:cNvPr id="5" name="Picture 4">
            <a:extLst>
              <a:ext uri="{FF2B5EF4-FFF2-40B4-BE49-F238E27FC236}">
                <a16:creationId xmlns:a16="http://schemas.microsoft.com/office/drawing/2014/main" id="{42E39E90-B90B-3246-BCAF-DECBE568C81D}"/>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75BB3C5D-ECA1-2B47-A4F6-39A729224767}"/>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4124324" y="1225330"/>
            <a:ext cx="4391026" cy="3181351"/>
          </a:xfrm>
          <a:prstGeom prst="rect">
            <a:avLst/>
          </a:prstGeom>
        </p:spPr>
      </p:pic>
    </p:spTree>
    <p:extLst>
      <p:ext uri="{BB962C8B-B14F-4D97-AF65-F5344CB8AC3E}">
        <p14:creationId xmlns:p14="http://schemas.microsoft.com/office/powerpoint/2010/main" val="252139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AE5C-E826-440D-88C0-0AD2B5A097ED}"/>
              </a:ext>
            </a:extLst>
          </p:cNvPr>
          <p:cNvSpPr>
            <a:spLocks noGrp="1"/>
          </p:cNvSpPr>
          <p:nvPr>
            <p:ph type="title"/>
            <p:custDataLst>
              <p:tags r:id="rId1"/>
            </p:custDataLst>
          </p:nvPr>
        </p:nvSpPr>
        <p:spPr>
          <a:xfrm>
            <a:off x="628651" y="1229377"/>
            <a:ext cx="2593670" cy="2248814"/>
          </a:xfrm>
        </p:spPr>
        <p:txBody>
          <a:bodyPr anchor="t">
            <a:normAutofit/>
          </a:bodyPr>
          <a:lstStyle/>
          <a:p>
            <a:pPr>
              <a:lnSpc>
                <a:spcPct val="100000"/>
              </a:lnSpc>
            </a:pPr>
            <a:r>
              <a:rPr lang="fr-CA" sz="2400" baseline="0">
                <a:solidFill>
                  <a:srgbClr val="00A3DB"/>
                </a:solidFill>
                <a:latin typeface="Impact" panose="020B0806030902050204" pitchFamily="34" charset="0"/>
              </a:rPr>
              <a:t>DÎNER 1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Un sauté de légumes, du riz brun et un verre d’eau</a:t>
            </a:r>
          </a:p>
        </p:txBody>
      </p:sp>
      <p:pic>
        <p:nvPicPr>
          <p:cNvPr id="5" name="Picture 4">
            <a:extLst>
              <a:ext uri="{FF2B5EF4-FFF2-40B4-BE49-F238E27FC236}">
                <a16:creationId xmlns:a16="http://schemas.microsoft.com/office/drawing/2014/main" id="{736E2562-63B7-5E48-8CA3-9C79ECDF4FF0}"/>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6AAD2688-B851-164D-8AC9-D30C2D76A3C4}"/>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4124323" y="1225330"/>
            <a:ext cx="4391026" cy="3181351"/>
          </a:xfrm>
          <a:prstGeom prst="rect">
            <a:avLst/>
          </a:prstGeom>
        </p:spPr>
      </p:pic>
    </p:spTree>
    <p:extLst>
      <p:ext uri="{BB962C8B-B14F-4D97-AF65-F5344CB8AC3E}">
        <p14:creationId xmlns:p14="http://schemas.microsoft.com/office/powerpoint/2010/main" val="2745121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FB0B-4B59-434D-A898-338F4DCD4DF6}"/>
              </a:ext>
            </a:extLst>
          </p:cNvPr>
          <p:cNvSpPr>
            <a:spLocks noGrp="1"/>
          </p:cNvSpPr>
          <p:nvPr>
            <p:ph type="title"/>
            <p:custDataLst>
              <p:tags r:id="rId1"/>
            </p:custDataLst>
          </p:nvPr>
        </p:nvSpPr>
        <p:spPr>
          <a:xfrm>
            <a:off x="628651" y="1225334"/>
            <a:ext cx="2772167" cy="2844713"/>
          </a:xfrm>
        </p:spPr>
        <p:txBody>
          <a:bodyPr anchor="t">
            <a:normAutofit/>
          </a:bodyPr>
          <a:lstStyle/>
          <a:p>
            <a:pPr>
              <a:lnSpc>
                <a:spcPct val="100000"/>
              </a:lnSpc>
            </a:pPr>
            <a:r>
              <a:rPr lang="fr-CA" sz="2400" baseline="0">
                <a:solidFill>
                  <a:srgbClr val="00A3DB"/>
                </a:solidFill>
                <a:latin typeface="Impact" panose="020B0806030902050204" pitchFamily="34" charset="0"/>
              </a:rPr>
              <a:t>DÎNER 2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Un pita de falafels avec des légumes</a:t>
            </a:r>
            <a:br>
              <a:rPr lang="fr-CA" sz="2400" baseline="0">
                <a:solidFill>
                  <a:srgbClr val="00A3DB"/>
                </a:solidFill>
                <a:latin typeface="Impact" panose="020B0806030902050204" pitchFamily="34" charset="0"/>
              </a:rPr>
            </a:br>
            <a:r>
              <a:rPr lang="fr-CA" sz="2400" baseline="0">
                <a:solidFill>
                  <a:srgbClr val="00A3DB"/>
                </a:solidFill>
                <a:latin typeface="Impact" panose="020B0806030902050204" pitchFamily="34" charset="0"/>
              </a:rPr>
              <a:t>et du tzatziki,</a:t>
            </a:r>
            <a:br>
              <a:rPr lang="fr-CA" sz="2400" baseline="0">
                <a:solidFill>
                  <a:srgbClr val="00A3DB"/>
                </a:solidFill>
                <a:latin typeface="Impact" panose="020B0806030902050204" pitchFamily="34" charset="0"/>
              </a:rPr>
            </a:br>
            <a:r>
              <a:rPr lang="fr-CA" sz="2400" baseline="0">
                <a:solidFill>
                  <a:srgbClr val="00A3DB"/>
                </a:solidFill>
                <a:latin typeface="Impact" panose="020B0806030902050204" pitchFamily="34" charset="0"/>
              </a:rPr>
              <a:t>une pomme</a:t>
            </a:r>
            <a:br>
              <a:rPr lang="fr-CA" sz="2400" baseline="0">
                <a:solidFill>
                  <a:srgbClr val="00A3DB"/>
                </a:solidFill>
                <a:latin typeface="Impact" panose="020B0806030902050204" pitchFamily="34" charset="0"/>
              </a:rPr>
            </a:br>
            <a:r>
              <a:rPr lang="fr-CA" sz="2400" baseline="0">
                <a:solidFill>
                  <a:srgbClr val="00A3DB"/>
                </a:solidFill>
                <a:latin typeface="Impact" panose="020B0806030902050204" pitchFamily="34" charset="0"/>
              </a:rPr>
              <a:t>et un verre d’eau</a:t>
            </a:r>
          </a:p>
        </p:txBody>
      </p:sp>
      <p:pic>
        <p:nvPicPr>
          <p:cNvPr id="5" name="Picture 4">
            <a:extLst>
              <a:ext uri="{FF2B5EF4-FFF2-40B4-BE49-F238E27FC236}">
                <a16:creationId xmlns:a16="http://schemas.microsoft.com/office/drawing/2014/main" id="{A3366BF7-9796-4945-BFBA-55A564FBF1A9}"/>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447C6D2E-EB97-0143-939B-82B69F1B56E8}"/>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4124323" y="1225332"/>
            <a:ext cx="4391025" cy="3181350"/>
          </a:xfrm>
          <a:prstGeom prst="rect">
            <a:avLst/>
          </a:prstGeom>
        </p:spPr>
      </p:pic>
    </p:spTree>
    <p:extLst>
      <p:ext uri="{BB962C8B-B14F-4D97-AF65-F5344CB8AC3E}">
        <p14:creationId xmlns:p14="http://schemas.microsoft.com/office/powerpoint/2010/main" val="370419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54EC-053B-45A9-994E-AD0EB9374E58}"/>
              </a:ext>
            </a:extLst>
          </p:cNvPr>
          <p:cNvSpPr>
            <a:spLocks noGrp="1"/>
          </p:cNvSpPr>
          <p:nvPr>
            <p:ph type="title"/>
            <p:custDataLst>
              <p:tags r:id="rId1"/>
            </p:custDataLst>
          </p:nvPr>
        </p:nvSpPr>
        <p:spPr>
          <a:xfrm>
            <a:off x="628651" y="1229378"/>
            <a:ext cx="3304994" cy="2493071"/>
          </a:xfrm>
        </p:spPr>
        <p:txBody>
          <a:bodyPr anchor="t">
            <a:normAutofit/>
          </a:bodyPr>
          <a:lstStyle/>
          <a:p>
            <a:pPr>
              <a:lnSpc>
                <a:spcPct val="100000"/>
              </a:lnSpc>
            </a:pPr>
            <a:r>
              <a:rPr lang="fr-CA" sz="2400" baseline="0">
                <a:solidFill>
                  <a:srgbClr val="00A3DB"/>
                </a:solidFill>
                <a:latin typeface="Impact" panose="020B0806030902050204" pitchFamily="34" charset="0"/>
              </a:rPr>
              <a:t>SOUPER 1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Une pizza sur pita avec du poulet et du fromage, et un verre d’eau</a:t>
            </a:r>
          </a:p>
        </p:txBody>
      </p:sp>
      <p:pic>
        <p:nvPicPr>
          <p:cNvPr id="5" name="Picture 4">
            <a:extLst>
              <a:ext uri="{FF2B5EF4-FFF2-40B4-BE49-F238E27FC236}">
                <a16:creationId xmlns:a16="http://schemas.microsoft.com/office/drawing/2014/main" id="{62AA0DB6-1468-7146-B7C7-D61E93325439}"/>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0858121E-9799-6F4E-8C9E-353080B21734}"/>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4124323" y="1225330"/>
            <a:ext cx="4391026" cy="3181351"/>
          </a:xfrm>
          <a:prstGeom prst="rect">
            <a:avLst/>
          </a:prstGeom>
        </p:spPr>
      </p:pic>
    </p:spTree>
    <p:extLst>
      <p:ext uri="{BB962C8B-B14F-4D97-AF65-F5344CB8AC3E}">
        <p14:creationId xmlns:p14="http://schemas.microsoft.com/office/powerpoint/2010/main" val="1975566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1FB6-320D-4ADB-968D-23241343AEFB}"/>
              </a:ext>
            </a:extLst>
          </p:cNvPr>
          <p:cNvSpPr>
            <a:spLocks noGrp="1"/>
          </p:cNvSpPr>
          <p:nvPr>
            <p:ph type="title"/>
            <p:custDataLst>
              <p:tags r:id="rId1"/>
            </p:custDataLst>
          </p:nvPr>
        </p:nvSpPr>
        <p:spPr>
          <a:xfrm>
            <a:off x="628649" y="1225332"/>
            <a:ext cx="3011697" cy="3181349"/>
          </a:xfrm>
        </p:spPr>
        <p:txBody>
          <a:bodyPr anchor="t">
            <a:normAutofit/>
          </a:bodyPr>
          <a:lstStyle/>
          <a:p>
            <a:pPr>
              <a:lnSpc>
                <a:spcPct val="100000"/>
              </a:lnSpc>
            </a:pPr>
            <a:r>
              <a:rPr lang="fr-CA" sz="2400" baseline="0">
                <a:solidFill>
                  <a:srgbClr val="00A3DB"/>
                </a:solidFill>
                <a:latin typeface="Impact" panose="020B0806030902050204" pitchFamily="34" charset="0"/>
              </a:rPr>
              <a:t>SOUPER 2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Du poisson cuit au four; du couscous</a:t>
            </a:r>
            <a:br>
              <a:rPr lang="fr-CA" sz="2400" baseline="0">
                <a:solidFill>
                  <a:srgbClr val="00A3DB"/>
                </a:solidFill>
                <a:latin typeface="Impact" panose="020B0806030902050204" pitchFamily="34" charset="0"/>
              </a:rPr>
            </a:br>
            <a:r>
              <a:rPr lang="fr-CA" sz="2400" baseline="0">
                <a:solidFill>
                  <a:srgbClr val="00A3DB"/>
                </a:solidFill>
                <a:latin typeface="Impact" panose="020B0806030902050204" pitchFamily="34" charset="0"/>
              </a:rPr>
              <a:t>de grains entiers;</a:t>
            </a:r>
            <a:br>
              <a:rPr lang="fr-CA" sz="2400" baseline="0">
                <a:solidFill>
                  <a:srgbClr val="00A3DB"/>
                </a:solidFill>
                <a:latin typeface="Impact" panose="020B0806030902050204" pitchFamily="34" charset="0"/>
              </a:rPr>
            </a:br>
            <a:r>
              <a:rPr lang="fr-CA" sz="2400" baseline="0">
                <a:solidFill>
                  <a:srgbClr val="00A3DB"/>
                </a:solidFill>
                <a:latin typeface="Impact" panose="020B0806030902050204" pitchFamily="34" charset="0"/>
              </a:rPr>
              <a:t>de la courge, des haricots et du maïs cuits; un biscuit;</a:t>
            </a:r>
            <a:br>
              <a:rPr lang="fr-CA" sz="2400" baseline="0">
                <a:solidFill>
                  <a:srgbClr val="00A3DB"/>
                </a:solidFill>
                <a:latin typeface="Impact" panose="020B0806030902050204" pitchFamily="34" charset="0"/>
              </a:rPr>
            </a:br>
            <a:r>
              <a:rPr lang="fr-CA" sz="2400" baseline="0">
                <a:solidFill>
                  <a:srgbClr val="00A3DB"/>
                </a:solidFill>
                <a:latin typeface="Impact" panose="020B0806030902050204" pitchFamily="34" charset="0"/>
              </a:rPr>
              <a:t>et un verre de lait</a:t>
            </a:r>
          </a:p>
        </p:txBody>
      </p:sp>
      <p:pic>
        <p:nvPicPr>
          <p:cNvPr id="5" name="Picture 4">
            <a:extLst>
              <a:ext uri="{FF2B5EF4-FFF2-40B4-BE49-F238E27FC236}">
                <a16:creationId xmlns:a16="http://schemas.microsoft.com/office/drawing/2014/main" id="{5F94BC53-4BC4-BE42-A9B3-5142F81AA8BF}"/>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0A262577-0843-104D-B41B-D28838CE9D6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4124324" y="1225330"/>
            <a:ext cx="4391026" cy="3181351"/>
          </a:xfrm>
          <a:prstGeom prst="rect">
            <a:avLst/>
          </a:prstGeom>
        </p:spPr>
      </p:pic>
    </p:spTree>
    <p:extLst>
      <p:ext uri="{BB962C8B-B14F-4D97-AF65-F5344CB8AC3E}">
        <p14:creationId xmlns:p14="http://schemas.microsoft.com/office/powerpoint/2010/main" val="15556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AE7D8-4F23-EB49-995E-7B0C3ED844EC}"/>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5143500"/>
          </a:xfrm>
          <a:prstGeom prst="rect">
            <a:avLst/>
          </a:prstGeom>
        </p:spPr>
      </p:pic>
      <p:sp>
        <p:nvSpPr>
          <p:cNvPr id="2" name="Title 1">
            <a:extLst>
              <a:ext uri="{FF2B5EF4-FFF2-40B4-BE49-F238E27FC236}">
                <a16:creationId xmlns:a16="http://schemas.microsoft.com/office/drawing/2014/main" id="{E08B736D-7BBC-49C8-8EF2-4C200AE4C199}"/>
              </a:ext>
            </a:extLst>
          </p:cNvPr>
          <p:cNvSpPr>
            <a:spLocks noGrp="1"/>
          </p:cNvSpPr>
          <p:nvPr>
            <p:ph type="title"/>
            <p:custDataLst>
              <p:tags r:id="rId2"/>
            </p:custDataLst>
          </p:nvPr>
        </p:nvSpPr>
        <p:spPr>
          <a:xfrm>
            <a:off x="1121855" y="1259575"/>
            <a:ext cx="7886700" cy="994172"/>
          </a:xfrm>
        </p:spPr>
        <p:txBody>
          <a:bodyPr>
            <a:normAutofit/>
          </a:bodyPr>
          <a:lstStyle/>
          <a:p>
            <a:r>
              <a:rPr lang="fr-CA" sz="4400" baseline="0">
                <a:solidFill>
                  <a:srgbClr val="00A3DB"/>
                </a:solidFill>
                <a:latin typeface="Impact" panose="020B0806030902050204" pitchFamily="34" charset="0"/>
              </a:rPr>
              <a:t>QUESTION CLÉ</a:t>
            </a:r>
            <a:endParaRPr lang="en-CA" sz="4400"/>
          </a:p>
        </p:txBody>
      </p:sp>
      <p:sp>
        <p:nvSpPr>
          <p:cNvPr id="3" name="Content Placeholder 2">
            <a:extLst>
              <a:ext uri="{FF2B5EF4-FFF2-40B4-BE49-F238E27FC236}">
                <a16:creationId xmlns:a16="http://schemas.microsoft.com/office/drawing/2014/main" id="{EC047050-2F68-4238-9A55-D7134971625E}"/>
              </a:ext>
            </a:extLst>
          </p:cNvPr>
          <p:cNvSpPr>
            <a:spLocks noGrp="1"/>
          </p:cNvSpPr>
          <p:nvPr>
            <p:ph idx="1"/>
            <p:custDataLst>
              <p:tags r:id="rId3"/>
            </p:custDataLst>
          </p:nvPr>
        </p:nvSpPr>
        <p:spPr>
          <a:xfrm>
            <a:off x="1121855" y="2253748"/>
            <a:ext cx="7886700" cy="1429731"/>
          </a:xfrm>
        </p:spPr>
        <p:txBody>
          <a:bodyPr>
            <a:normAutofit/>
          </a:bodyPr>
          <a:lstStyle/>
          <a:p>
            <a:pPr marL="0" indent="0">
              <a:lnSpc>
                <a:spcPct val="100000"/>
              </a:lnSpc>
              <a:buNone/>
            </a:pPr>
            <a:r>
              <a:rPr lang="fr-CA" sz="2400" baseline="0">
                <a:latin typeface="Georgia" panose="02040502050405020303" pitchFamily="18" charset="0"/>
              </a:rPr>
              <a:t>Comment tirer parti du </a:t>
            </a:r>
            <a:r>
              <a:rPr lang="fr-CA" sz="2400" i="1" baseline="0">
                <a:latin typeface="Georgia" panose="02040502050405020303" pitchFamily="18" charset="0"/>
              </a:rPr>
              <a:t>Guide alimentaire canadien</a:t>
            </a:r>
            <a:r>
              <a:rPr lang="fr-CA" sz="2400" baseline="0">
                <a:latin typeface="Georgia" panose="02040502050405020303" pitchFamily="18" charset="0"/>
              </a:rPr>
              <a:t> pour la planification et la préparation de repas et de collations agréables?</a:t>
            </a:r>
          </a:p>
        </p:txBody>
      </p:sp>
    </p:spTree>
    <p:extLst>
      <p:ext uri="{BB962C8B-B14F-4D97-AF65-F5344CB8AC3E}">
        <p14:creationId xmlns:p14="http://schemas.microsoft.com/office/powerpoint/2010/main" val="160585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7D027-AAE8-1140-8209-414B803A29B2}"/>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83DA75-8470-4B22-8B39-F469944F5B64}"/>
              </a:ext>
            </a:extLst>
          </p:cNvPr>
          <p:cNvSpPr>
            <a:spLocks noGrp="1"/>
          </p:cNvSpPr>
          <p:nvPr>
            <p:ph type="title"/>
            <p:custDataLst>
              <p:tags r:id="rId2"/>
            </p:custDataLst>
          </p:nvPr>
        </p:nvSpPr>
        <p:spPr>
          <a:xfrm>
            <a:off x="628650" y="1196922"/>
            <a:ext cx="7886700" cy="994172"/>
          </a:xfrm>
        </p:spPr>
        <p:txBody>
          <a:bodyPr anchor="t">
            <a:normAutofit/>
          </a:bodyPr>
          <a:lstStyle/>
          <a:p>
            <a:pPr>
              <a:lnSpc>
                <a:spcPct val="100000"/>
              </a:lnSpc>
            </a:pPr>
            <a:r>
              <a:rPr lang="fr-CA" sz="2400" baseline="0">
                <a:solidFill>
                  <a:srgbClr val="00A3DB"/>
                </a:solidFill>
                <a:latin typeface="Impact" panose="020B0806030902050204" pitchFamily="34" charset="0"/>
              </a:rPr>
              <a:t>CORRIGÉ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Des tranches de fromage</a:t>
            </a:r>
          </a:p>
        </p:txBody>
      </p:sp>
      <p:pic>
        <p:nvPicPr>
          <p:cNvPr id="8" name="Picture 7">
            <a:extLst>
              <a:ext uri="{FF2B5EF4-FFF2-40B4-BE49-F238E27FC236}">
                <a16:creationId xmlns:a16="http://schemas.microsoft.com/office/drawing/2014/main" id="{FB988EF5-3DAD-C44E-9F19-EB27548BB6CF}"/>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9" name="Picture 8">
            <a:extLst>
              <a:ext uri="{FF2B5EF4-FFF2-40B4-BE49-F238E27FC236}">
                <a16:creationId xmlns:a16="http://schemas.microsoft.com/office/drawing/2014/main" id="{57F29175-0755-C64B-A835-568FA31FD508}"/>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2799976" y="526822"/>
            <a:ext cx="5857760" cy="4251600"/>
          </a:xfrm>
          <a:prstGeom prst="rect">
            <a:avLst/>
          </a:prstGeom>
        </p:spPr>
      </p:pic>
    </p:spTree>
    <p:extLst>
      <p:ext uri="{BB962C8B-B14F-4D97-AF65-F5344CB8AC3E}">
        <p14:creationId xmlns:p14="http://schemas.microsoft.com/office/powerpoint/2010/main" val="405314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9EEE0-8EA1-A443-BA3E-36F598B075E5}"/>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B03D8036-593C-4429-9908-6CF1A4811DED}"/>
              </a:ext>
            </a:extLst>
          </p:cNvPr>
          <p:cNvSpPr>
            <a:spLocks noGrp="1"/>
          </p:cNvSpPr>
          <p:nvPr>
            <p:ph type="title"/>
            <p:custDataLst>
              <p:tags r:id="rId2"/>
            </p:custDataLst>
          </p:nvPr>
        </p:nvSpPr>
        <p:spPr>
          <a:xfrm>
            <a:off x="628650" y="1204914"/>
            <a:ext cx="7886700" cy="994172"/>
          </a:xfrm>
        </p:spPr>
        <p:txBody>
          <a:bodyPr anchor="t">
            <a:normAutofit/>
          </a:bodyPr>
          <a:lstStyle/>
          <a:p>
            <a:pPr>
              <a:lnSpc>
                <a:spcPct val="100000"/>
              </a:lnSpc>
            </a:pPr>
            <a:r>
              <a:rPr lang="fr-CA" sz="2400" baseline="0">
                <a:solidFill>
                  <a:srgbClr val="00A3DB"/>
                </a:solidFill>
                <a:latin typeface="Impact" panose="020B0806030902050204" pitchFamily="34" charset="0"/>
              </a:rPr>
              <a:t>CORRIGÉ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Des légumes avec du houmous</a:t>
            </a:r>
          </a:p>
        </p:txBody>
      </p:sp>
      <p:pic>
        <p:nvPicPr>
          <p:cNvPr id="6" name="Picture 5">
            <a:extLst>
              <a:ext uri="{FF2B5EF4-FFF2-40B4-BE49-F238E27FC236}">
                <a16:creationId xmlns:a16="http://schemas.microsoft.com/office/drawing/2014/main" id="{A241C81C-F031-7B4B-90F3-8C9DA82C75E2}"/>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DD0199A8-20CA-CC4B-847B-77FC417D6B33}"/>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2716791" y="585216"/>
            <a:ext cx="5914636" cy="4292881"/>
          </a:xfrm>
          <a:prstGeom prst="rect">
            <a:avLst/>
          </a:prstGeom>
        </p:spPr>
      </p:pic>
    </p:spTree>
    <p:extLst>
      <p:ext uri="{BB962C8B-B14F-4D97-AF65-F5344CB8AC3E}">
        <p14:creationId xmlns:p14="http://schemas.microsoft.com/office/powerpoint/2010/main" val="287995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271B0A-6210-1844-8190-D00BD001834C}"/>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7F6CDA7B-F385-4A2A-BD61-F82870957147}"/>
              </a:ext>
            </a:extLst>
          </p:cNvPr>
          <p:cNvSpPr>
            <a:spLocks noGrp="1"/>
          </p:cNvSpPr>
          <p:nvPr>
            <p:ph type="title"/>
            <p:custDataLst>
              <p:tags r:id="rId2"/>
            </p:custDataLst>
          </p:nvPr>
        </p:nvSpPr>
        <p:spPr>
          <a:xfrm>
            <a:off x="350874" y="1204914"/>
            <a:ext cx="3012365" cy="3296074"/>
          </a:xfrm>
        </p:spPr>
        <p:txBody>
          <a:bodyPr anchor="t">
            <a:normAutofit/>
          </a:bodyPr>
          <a:lstStyle/>
          <a:p>
            <a:pPr>
              <a:lnSpc>
                <a:spcPct val="100000"/>
              </a:lnSpc>
            </a:pPr>
            <a:r>
              <a:rPr lang="fr-CA" sz="2400" baseline="0">
                <a:solidFill>
                  <a:srgbClr val="00A3DB"/>
                </a:solidFill>
                <a:latin typeface="Impact" panose="020B0806030902050204" pitchFamily="34" charset="0"/>
              </a:rPr>
              <a:t>CORRIGÉ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Des céréales avec du lait et une banane</a:t>
            </a:r>
          </a:p>
        </p:txBody>
      </p:sp>
      <p:pic>
        <p:nvPicPr>
          <p:cNvPr id="6" name="Picture 5">
            <a:extLst>
              <a:ext uri="{FF2B5EF4-FFF2-40B4-BE49-F238E27FC236}">
                <a16:creationId xmlns:a16="http://schemas.microsoft.com/office/drawing/2014/main" id="{E22CB1DE-6B4E-644C-94ED-EBCFFA5C75E3}"/>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089AE1DE-FF55-2241-8289-B12BD5C125C7}"/>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2508151" y="508070"/>
            <a:ext cx="6106628" cy="4432230"/>
          </a:xfrm>
          <a:prstGeom prst="rect">
            <a:avLst/>
          </a:prstGeom>
        </p:spPr>
      </p:pic>
    </p:spTree>
    <p:extLst>
      <p:ext uri="{BB962C8B-B14F-4D97-AF65-F5344CB8AC3E}">
        <p14:creationId xmlns:p14="http://schemas.microsoft.com/office/powerpoint/2010/main" val="116168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E4829-EA55-0740-9047-241DE588D611}"/>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BA4F8AF6-01F3-48E5-A1CF-AD2D186E693B}"/>
              </a:ext>
            </a:extLst>
          </p:cNvPr>
          <p:cNvSpPr>
            <a:spLocks noGrp="1"/>
          </p:cNvSpPr>
          <p:nvPr>
            <p:ph type="title"/>
            <p:custDataLst>
              <p:tags r:id="rId2"/>
            </p:custDataLst>
          </p:nvPr>
        </p:nvSpPr>
        <p:spPr>
          <a:xfrm>
            <a:off x="354331" y="1204914"/>
            <a:ext cx="2815074" cy="1979830"/>
          </a:xfrm>
        </p:spPr>
        <p:txBody>
          <a:bodyPr anchor="t">
            <a:normAutofit/>
          </a:bodyPr>
          <a:lstStyle/>
          <a:p>
            <a:pPr>
              <a:lnSpc>
                <a:spcPct val="100000"/>
              </a:lnSpc>
            </a:pPr>
            <a:r>
              <a:rPr lang="fr-CA" sz="2400" baseline="0">
                <a:solidFill>
                  <a:srgbClr val="00A3DB"/>
                </a:solidFill>
                <a:latin typeface="Impact" panose="020B0806030902050204" pitchFamily="34" charset="0"/>
              </a:rPr>
              <a:t>CORRIGÉ : Un lait frappé (lait, yogourt et mélange de baies)</a:t>
            </a:r>
          </a:p>
        </p:txBody>
      </p:sp>
      <p:pic>
        <p:nvPicPr>
          <p:cNvPr id="6" name="Picture 5">
            <a:extLst>
              <a:ext uri="{FF2B5EF4-FFF2-40B4-BE49-F238E27FC236}">
                <a16:creationId xmlns:a16="http://schemas.microsoft.com/office/drawing/2014/main" id="{E581F679-3E38-DE4E-AE28-87D7C984DF4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39618F02-0763-4B4A-A64F-4CFC6B48BE1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2508150" y="508070"/>
            <a:ext cx="6112019" cy="4436143"/>
          </a:xfrm>
          <a:prstGeom prst="rect">
            <a:avLst/>
          </a:prstGeom>
        </p:spPr>
      </p:pic>
    </p:spTree>
    <p:extLst>
      <p:ext uri="{BB962C8B-B14F-4D97-AF65-F5344CB8AC3E}">
        <p14:creationId xmlns:p14="http://schemas.microsoft.com/office/powerpoint/2010/main" val="38098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39FBB3-A3C3-1349-948B-F80A4FF5A780}"/>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6350" y="0"/>
            <a:ext cx="9144000" cy="5143500"/>
          </a:xfrm>
          <a:prstGeom prst="rect">
            <a:avLst/>
          </a:prstGeom>
        </p:spPr>
      </p:pic>
      <p:sp>
        <p:nvSpPr>
          <p:cNvPr id="2" name="Title 1">
            <a:extLst>
              <a:ext uri="{FF2B5EF4-FFF2-40B4-BE49-F238E27FC236}">
                <a16:creationId xmlns:a16="http://schemas.microsoft.com/office/drawing/2014/main" id="{C300AE5C-E826-440D-88C0-0AD2B5A097ED}"/>
              </a:ext>
            </a:extLst>
          </p:cNvPr>
          <p:cNvSpPr>
            <a:spLocks noGrp="1"/>
          </p:cNvSpPr>
          <p:nvPr>
            <p:ph type="title"/>
            <p:custDataLst>
              <p:tags r:id="rId2"/>
            </p:custDataLst>
          </p:nvPr>
        </p:nvSpPr>
        <p:spPr>
          <a:xfrm>
            <a:off x="628651" y="1204913"/>
            <a:ext cx="2839168" cy="1669811"/>
          </a:xfrm>
        </p:spPr>
        <p:txBody>
          <a:bodyPr anchor="t">
            <a:normAutofit/>
          </a:bodyPr>
          <a:lstStyle/>
          <a:p>
            <a:pPr>
              <a:lnSpc>
                <a:spcPct val="100000"/>
              </a:lnSpc>
            </a:pPr>
            <a:r>
              <a:rPr lang="fr-CA" sz="2400" baseline="0">
                <a:solidFill>
                  <a:srgbClr val="00A3DB"/>
                </a:solidFill>
                <a:latin typeface="Impact" panose="020B0806030902050204" pitchFamily="34" charset="0"/>
              </a:rPr>
              <a:t>CORRIGÉ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Un sauté de légumes, du riz brun et un verre d’eau</a:t>
            </a:r>
          </a:p>
        </p:txBody>
      </p:sp>
      <p:pic>
        <p:nvPicPr>
          <p:cNvPr id="6" name="Picture 5">
            <a:extLst>
              <a:ext uri="{FF2B5EF4-FFF2-40B4-BE49-F238E27FC236}">
                <a16:creationId xmlns:a16="http://schemas.microsoft.com/office/drawing/2014/main" id="{69444D54-8CD5-FF49-B05E-8DC873E66C98}"/>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4027F06F-942B-4E41-B9C5-072B469D0B71}"/>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2716823" y="508070"/>
            <a:ext cx="5903346" cy="4284687"/>
          </a:xfrm>
          <a:prstGeom prst="rect">
            <a:avLst/>
          </a:prstGeom>
        </p:spPr>
      </p:pic>
    </p:spTree>
    <p:extLst>
      <p:ext uri="{BB962C8B-B14F-4D97-AF65-F5344CB8AC3E}">
        <p14:creationId xmlns:p14="http://schemas.microsoft.com/office/powerpoint/2010/main" val="262832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9EFBB-10D0-EE4A-BF37-AFD5135E09B3}"/>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B07FB0B-4B59-434D-A898-338F4DCD4DF6}"/>
              </a:ext>
            </a:extLst>
          </p:cNvPr>
          <p:cNvSpPr>
            <a:spLocks noGrp="1"/>
          </p:cNvSpPr>
          <p:nvPr>
            <p:ph type="title"/>
            <p:custDataLst>
              <p:tags r:id="rId2"/>
            </p:custDataLst>
          </p:nvPr>
        </p:nvSpPr>
        <p:spPr>
          <a:xfrm>
            <a:off x="628651" y="1204912"/>
            <a:ext cx="2407157" cy="2571559"/>
          </a:xfrm>
        </p:spPr>
        <p:txBody>
          <a:bodyPr anchor="t">
            <a:normAutofit fontScale="90000"/>
          </a:bodyPr>
          <a:lstStyle/>
          <a:p>
            <a:pPr>
              <a:lnSpc>
                <a:spcPct val="100000"/>
              </a:lnSpc>
            </a:pPr>
            <a:r>
              <a:rPr lang="fr-CA" sz="2400" baseline="0">
                <a:solidFill>
                  <a:srgbClr val="00A3DB"/>
                </a:solidFill>
                <a:latin typeface="Impact" panose="020B0806030902050204" pitchFamily="34" charset="0"/>
              </a:rPr>
              <a:t>CORRIGÉ : </a:t>
            </a:r>
            <a:br>
              <a:rPr lang="en-CA" sz="2400">
                <a:solidFill>
                  <a:srgbClr val="00A3DB"/>
                </a:solidFill>
                <a:latin typeface="Impact" panose="020B0806030902050204" pitchFamily="34" charset="0"/>
              </a:rPr>
            </a:br>
            <a:r>
              <a:rPr lang="fr-CA" sz="2800" baseline="0">
                <a:solidFill>
                  <a:srgbClr val="00A3DB"/>
                </a:solidFill>
                <a:latin typeface="Impact" panose="020B0806030902050204" pitchFamily="34" charset="0"/>
              </a:rPr>
              <a:t>Un pita de falafels avec</a:t>
            </a:r>
            <a:br>
              <a:rPr lang="fr-CA" sz="2800" baseline="0">
                <a:solidFill>
                  <a:srgbClr val="00A3DB"/>
                </a:solidFill>
                <a:latin typeface="Impact" panose="020B0806030902050204" pitchFamily="34" charset="0"/>
              </a:rPr>
            </a:br>
            <a:r>
              <a:rPr lang="fr-CA" sz="2800" baseline="0">
                <a:solidFill>
                  <a:srgbClr val="00A3DB"/>
                </a:solidFill>
                <a:latin typeface="Impact" panose="020B0806030902050204" pitchFamily="34" charset="0"/>
              </a:rPr>
              <a:t>des légumes et du tzatziki, une pomme et un verre d’eau</a:t>
            </a:r>
            <a:endParaRPr lang="en-CA" sz="2400">
              <a:solidFill>
                <a:srgbClr val="00A3DB"/>
              </a:solidFill>
              <a:latin typeface="Impact" panose="020B0806030902050204" pitchFamily="34" charset="0"/>
            </a:endParaRPr>
          </a:p>
        </p:txBody>
      </p:sp>
      <p:pic>
        <p:nvPicPr>
          <p:cNvPr id="9" name="Picture 8">
            <a:extLst>
              <a:ext uri="{FF2B5EF4-FFF2-40B4-BE49-F238E27FC236}">
                <a16:creationId xmlns:a16="http://schemas.microsoft.com/office/drawing/2014/main" id="{2F79543B-F5C6-0F42-A2F0-630A66C776B4}"/>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6F4643A3-CFF0-9B48-AAC1-B2A7DC4DA9A2}"/>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2943603" y="508071"/>
            <a:ext cx="5817242" cy="4222192"/>
          </a:xfrm>
          <a:prstGeom prst="rect">
            <a:avLst/>
          </a:prstGeom>
        </p:spPr>
      </p:pic>
    </p:spTree>
    <p:extLst>
      <p:ext uri="{BB962C8B-B14F-4D97-AF65-F5344CB8AC3E}">
        <p14:creationId xmlns:p14="http://schemas.microsoft.com/office/powerpoint/2010/main" val="146851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F46A9D-1DA1-6B44-B791-BD7C61136864}"/>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9D5854EC-053B-45A9-994E-AD0EB9374E58}"/>
              </a:ext>
            </a:extLst>
          </p:cNvPr>
          <p:cNvSpPr>
            <a:spLocks noGrp="1"/>
          </p:cNvSpPr>
          <p:nvPr>
            <p:ph type="title"/>
            <p:custDataLst>
              <p:tags r:id="rId2"/>
            </p:custDataLst>
          </p:nvPr>
        </p:nvSpPr>
        <p:spPr>
          <a:xfrm>
            <a:off x="628651" y="1204914"/>
            <a:ext cx="2407847" cy="2422384"/>
          </a:xfrm>
        </p:spPr>
        <p:txBody>
          <a:bodyPr anchor="t">
            <a:normAutofit/>
          </a:bodyPr>
          <a:lstStyle/>
          <a:p>
            <a:pPr>
              <a:lnSpc>
                <a:spcPct val="100000"/>
              </a:lnSpc>
            </a:pPr>
            <a:r>
              <a:rPr lang="fr-CA" sz="2400" baseline="0">
                <a:solidFill>
                  <a:srgbClr val="00A3DB"/>
                </a:solidFill>
                <a:latin typeface="Impact" panose="020B0806030902050204" pitchFamily="34" charset="0"/>
              </a:rPr>
              <a:t>CORRIGÉ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Une pizza sur pita avec du poulet et du fromage, et </a:t>
            </a:r>
            <a:br>
              <a:rPr lang="fr-CA" sz="2400" baseline="0">
                <a:solidFill>
                  <a:srgbClr val="00A3DB"/>
                </a:solidFill>
                <a:latin typeface="Impact" panose="020B0806030902050204" pitchFamily="34" charset="0"/>
              </a:rPr>
            </a:br>
            <a:r>
              <a:rPr lang="fr-CA" sz="2400" baseline="0">
                <a:solidFill>
                  <a:srgbClr val="00A3DB"/>
                </a:solidFill>
                <a:latin typeface="Impact" panose="020B0806030902050204" pitchFamily="34" charset="0"/>
              </a:rPr>
              <a:t>un verre d’eau</a:t>
            </a:r>
          </a:p>
        </p:txBody>
      </p:sp>
      <p:pic>
        <p:nvPicPr>
          <p:cNvPr id="9" name="Picture 8">
            <a:extLst>
              <a:ext uri="{FF2B5EF4-FFF2-40B4-BE49-F238E27FC236}">
                <a16:creationId xmlns:a16="http://schemas.microsoft.com/office/drawing/2014/main" id="{2621739F-8CB6-D343-A826-3FCA441E57F1}"/>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7" name="Picture 6">
            <a:extLst>
              <a:ext uri="{FF2B5EF4-FFF2-40B4-BE49-F238E27FC236}">
                <a16:creationId xmlns:a16="http://schemas.microsoft.com/office/drawing/2014/main" id="{1F557108-6856-A548-B1A4-326CA4277795}"/>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3036498" y="508071"/>
            <a:ext cx="5817242" cy="4222192"/>
          </a:xfrm>
          <a:prstGeom prst="rect">
            <a:avLst/>
          </a:prstGeom>
        </p:spPr>
      </p:pic>
    </p:spTree>
    <p:extLst>
      <p:ext uri="{BB962C8B-B14F-4D97-AF65-F5344CB8AC3E}">
        <p14:creationId xmlns:p14="http://schemas.microsoft.com/office/powerpoint/2010/main" val="412791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A16D3B-BED1-3E4F-B5E2-7ACC09FC16D6}"/>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4B091FB6-320D-4ADB-968D-23241343AEFB}"/>
              </a:ext>
            </a:extLst>
          </p:cNvPr>
          <p:cNvSpPr>
            <a:spLocks noGrp="1"/>
          </p:cNvSpPr>
          <p:nvPr>
            <p:ph type="title"/>
            <p:custDataLst>
              <p:tags r:id="rId2"/>
            </p:custDataLst>
          </p:nvPr>
        </p:nvSpPr>
        <p:spPr>
          <a:xfrm>
            <a:off x="354906" y="1003743"/>
            <a:ext cx="3820280" cy="2899949"/>
          </a:xfrm>
        </p:spPr>
        <p:txBody>
          <a:bodyPr anchor="t">
            <a:normAutofit/>
          </a:bodyPr>
          <a:lstStyle/>
          <a:p>
            <a:pPr>
              <a:lnSpc>
                <a:spcPct val="100000"/>
              </a:lnSpc>
            </a:pPr>
            <a:r>
              <a:rPr lang="fr-CA" sz="2400" baseline="0">
                <a:solidFill>
                  <a:srgbClr val="00A3DB"/>
                </a:solidFill>
                <a:latin typeface="Impact" panose="020B0806030902050204" pitchFamily="34" charset="0"/>
              </a:rPr>
              <a:t>CORRIGÉ :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Du poisson cuit au four; du couscous de grains entiers; de la courge, des haricots et du maïs cuits;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un biscuit; </a:t>
            </a:r>
            <a:br>
              <a:rPr lang="en-CA" sz="2400">
                <a:solidFill>
                  <a:srgbClr val="00A3DB"/>
                </a:solidFill>
                <a:latin typeface="Impact" panose="020B0806030902050204" pitchFamily="34" charset="0"/>
              </a:rPr>
            </a:br>
            <a:r>
              <a:rPr lang="fr-CA" sz="2400" baseline="0">
                <a:solidFill>
                  <a:srgbClr val="00A3DB"/>
                </a:solidFill>
                <a:latin typeface="Impact" panose="020B0806030902050204" pitchFamily="34" charset="0"/>
              </a:rPr>
              <a:t>et un verre de lait</a:t>
            </a:r>
          </a:p>
        </p:txBody>
      </p:sp>
      <p:pic>
        <p:nvPicPr>
          <p:cNvPr id="6" name="Picture 5">
            <a:extLst>
              <a:ext uri="{FF2B5EF4-FFF2-40B4-BE49-F238E27FC236}">
                <a16:creationId xmlns:a16="http://schemas.microsoft.com/office/drawing/2014/main" id="{24F90D1E-EAD6-8345-B6A2-E7A0099C64B7}"/>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EE8272C8-59E2-DA44-BA74-D1E94BE5EF2A}"/>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2849178" y="621792"/>
            <a:ext cx="5939915" cy="4311228"/>
          </a:xfrm>
          <a:prstGeom prst="rect">
            <a:avLst/>
          </a:prstGeom>
        </p:spPr>
      </p:pic>
    </p:spTree>
    <p:extLst>
      <p:ext uri="{BB962C8B-B14F-4D97-AF65-F5344CB8AC3E}">
        <p14:creationId xmlns:p14="http://schemas.microsoft.com/office/powerpoint/2010/main" val="3821594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AB1B-AD0F-4BF1-83D9-7BDBED775FBD}"/>
              </a:ext>
            </a:extLst>
          </p:cNvPr>
          <p:cNvSpPr>
            <a:spLocks noGrp="1"/>
          </p:cNvSpPr>
          <p:nvPr>
            <p:ph type="title"/>
            <p:custDataLst>
              <p:tags r:id="rId1"/>
            </p:custDataLst>
          </p:nvPr>
        </p:nvSpPr>
        <p:spPr>
          <a:xfrm>
            <a:off x="628650" y="955785"/>
            <a:ext cx="7886700" cy="994172"/>
          </a:xfrm>
        </p:spPr>
        <p:txBody>
          <a:bodyPr anchor="t">
            <a:normAutofit/>
          </a:bodyPr>
          <a:lstStyle/>
          <a:p>
            <a:r>
              <a:rPr lang="fr-CA" sz="2400" baseline="0">
                <a:solidFill>
                  <a:srgbClr val="00A3DB"/>
                </a:solidFill>
                <a:latin typeface="Impact" panose="020B0806030902050204" pitchFamily="34" charset="0"/>
              </a:rPr>
              <a:t>RÉFLEXION</a:t>
            </a:r>
          </a:p>
        </p:txBody>
      </p:sp>
      <p:sp>
        <p:nvSpPr>
          <p:cNvPr id="3" name="Content Placeholder 2">
            <a:extLst>
              <a:ext uri="{FF2B5EF4-FFF2-40B4-BE49-F238E27FC236}">
                <a16:creationId xmlns:a16="http://schemas.microsoft.com/office/drawing/2014/main" id="{1D480196-CA87-4358-B7E7-A65DE7A31178}"/>
              </a:ext>
            </a:extLst>
          </p:cNvPr>
          <p:cNvSpPr>
            <a:spLocks noGrp="1"/>
          </p:cNvSpPr>
          <p:nvPr>
            <p:ph idx="1"/>
            <p:custDataLst>
              <p:tags r:id="rId2"/>
            </p:custDataLst>
          </p:nvPr>
        </p:nvSpPr>
        <p:spPr>
          <a:xfrm>
            <a:off x="628650" y="1561792"/>
            <a:ext cx="7886700" cy="3263504"/>
          </a:xfrm>
        </p:spPr>
        <p:txBody>
          <a:bodyPr/>
          <a:lstStyle/>
          <a:p>
            <a:pPr marL="342900" indent="-342900">
              <a:buFont typeface="+mj-lt"/>
              <a:buAutoNum type="arabicPeriod"/>
            </a:pPr>
            <a:endParaRPr lang="en-CA" sz="1800">
              <a:latin typeface="Georgia" panose="02040502050405020303" pitchFamily="18" charset="0"/>
            </a:endParaRPr>
          </a:p>
          <a:p>
            <a:pPr marL="342900" indent="-342900">
              <a:buFont typeface="+mj-lt"/>
              <a:buAutoNum type="arabicPeriod"/>
            </a:pPr>
            <a:r>
              <a:rPr lang="fr-CA" sz="1800" baseline="0">
                <a:latin typeface="Georgia" panose="02040502050405020303" pitchFamily="18" charset="0"/>
              </a:rPr>
              <a:t>Selon ce que tu as appris aujourd’hui, que pourrais-tu essayer la prochaine fois que tu planifieras une collation?</a:t>
            </a:r>
          </a:p>
          <a:p>
            <a:pPr marL="0" indent="0">
              <a:buNone/>
            </a:pPr>
            <a:endParaRPr lang="en-CA" sz="1800">
              <a:latin typeface="Georgia" panose="02040502050405020303" pitchFamily="18" charset="0"/>
            </a:endParaRPr>
          </a:p>
          <a:p>
            <a:pPr marL="342900" indent="-342900">
              <a:buFont typeface="+mj-lt"/>
              <a:buAutoNum type="arabicPeriod" startAt="2"/>
            </a:pPr>
            <a:r>
              <a:rPr lang="fr-CA" sz="1800" baseline="0">
                <a:latin typeface="Georgia" panose="02040502050405020303" pitchFamily="18" charset="0"/>
              </a:rPr>
              <a:t>Selon ce que tu as appris aujourd’hui, que pourrais-tu essayer la prochaine fois que tu planifieras un repas?</a:t>
            </a:r>
          </a:p>
          <a:p>
            <a:pPr marL="342900" indent="-342900">
              <a:buFont typeface="+mj-lt"/>
              <a:buAutoNum type="arabicPeriod" startAt="2"/>
            </a:pPr>
            <a:endParaRPr lang="en-CA" sz="1800">
              <a:latin typeface="Georgia" panose="02040502050405020303" pitchFamily="18" charset="0"/>
            </a:endParaRPr>
          </a:p>
          <a:p>
            <a:pPr marL="342900" indent="-342900">
              <a:buFont typeface="+mj-lt"/>
              <a:buAutoNum type="arabicPeriod" startAt="2"/>
            </a:pPr>
            <a:endParaRPr lang="en-CA" sz="1800">
              <a:latin typeface="Georgia" panose="02040502050405020303" pitchFamily="18" charset="0"/>
            </a:endParaRPr>
          </a:p>
          <a:p>
            <a:pPr marL="0" indent="0">
              <a:buNone/>
            </a:pPr>
            <a:endParaRPr lang="en-CA" sz="1800">
              <a:latin typeface="Georgia" panose="02040502050405020303" pitchFamily="18" charset="0"/>
            </a:endParaRPr>
          </a:p>
          <a:p>
            <a:endParaRPr lang="en-CA"/>
          </a:p>
        </p:txBody>
      </p:sp>
      <p:pic>
        <p:nvPicPr>
          <p:cNvPr id="5" name="Picture 4">
            <a:extLst>
              <a:ext uri="{FF2B5EF4-FFF2-40B4-BE49-F238E27FC236}">
                <a16:creationId xmlns:a16="http://schemas.microsoft.com/office/drawing/2014/main" id="{610C4BDB-40D2-A644-9107-AEB0662D21F6}"/>
              </a:ext>
            </a:extLst>
          </p:cNvPr>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6350" y="-22225"/>
            <a:ext cx="9131300" cy="825500"/>
          </a:xfrm>
          <a:prstGeom prst="rect">
            <a:avLst/>
          </a:prstGeom>
        </p:spPr>
      </p:pic>
    </p:spTree>
    <p:extLst>
      <p:ext uri="{BB962C8B-B14F-4D97-AF65-F5344CB8AC3E}">
        <p14:creationId xmlns:p14="http://schemas.microsoft.com/office/powerpoint/2010/main" val="342708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DCFC77-D8CD-FC4C-952A-42DE576871A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9" name="Online Media 5" title="Canada's Food Guide in Action - Macaroni (French)">
            <a:hlinkClick r:id="" action="ppaction://media"/>
            <a:extLst>
              <a:ext uri="{FF2B5EF4-FFF2-40B4-BE49-F238E27FC236}">
                <a16:creationId xmlns:a16="http://schemas.microsoft.com/office/drawing/2014/main" id="{25032C3E-531A-6141-849B-D918EE434D38}"/>
              </a:ext>
            </a:extLst>
          </p:cNvPr>
          <p:cNvPicPr>
            <a:picLocks noGrp="1" noRot="1" noChangeAspect="1"/>
          </p:cNvPicPr>
          <p:nvPr>
            <p:ph idx="1"/>
            <a:videoFile r:link="rId2"/>
            <p:custDataLst>
              <p:tags r:id="rId3"/>
            </p:custDataLst>
          </p:nvPr>
        </p:nvPicPr>
        <p:blipFill>
          <a:blip r:embed="rId7"/>
          <a:stretch>
            <a:fillRect/>
          </a:stretch>
        </p:blipFill>
        <p:spPr>
          <a:xfrm>
            <a:off x="1676400" y="1370013"/>
            <a:ext cx="5791200" cy="3262312"/>
          </a:xfrm>
          <a:prstGeom prst="rect">
            <a:avLst/>
          </a:prstGeom>
        </p:spPr>
      </p:pic>
    </p:spTree>
    <p:extLst>
      <p:ext uri="{BB962C8B-B14F-4D97-AF65-F5344CB8AC3E}">
        <p14:creationId xmlns:p14="http://schemas.microsoft.com/office/powerpoint/2010/main" val="186912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7CF6-2C34-49D6-BA56-B41E7E4A0DBA}"/>
              </a:ext>
            </a:extLst>
          </p:cNvPr>
          <p:cNvSpPr>
            <a:spLocks noGrp="1"/>
          </p:cNvSpPr>
          <p:nvPr>
            <p:ph type="title"/>
            <p:custDataLst>
              <p:tags r:id="rId1"/>
            </p:custDataLst>
          </p:nvPr>
        </p:nvSpPr>
        <p:spPr>
          <a:xfrm>
            <a:off x="628650" y="819151"/>
            <a:ext cx="7886700" cy="994172"/>
          </a:xfrm>
        </p:spPr>
        <p:txBody>
          <a:bodyPr>
            <a:normAutofit/>
          </a:bodyPr>
          <a:lstStyle/>
          <a:p>
            <a:pPr>
              <a:lnSpc>
                <a:spcPct val="100000"/>
              </a:lnSpc>
            </a:pPr>
            <a:r>
              <a:rPr lang="fr-CA" sz="2400" baseline="0">
                <a:solidFill>
                  <a:srgbClr val="00A3DB"/>
                </a:solidFill>
                <a:latin typeface="Impact" panose="020B0806030902050204" pitchFamily="34" charset="0"/>
              </a:rPr>
              <a:t>LE </a:t>
            </a:r>
            <a:r>
              <a:rPr lang="fr-CA" sz="2400" i="1" baseline="0">
                <a:solidFill>
                  <a:srgbClr val="00A3DB"/>
                </a:solidFill>
                <a:latin typeface="Impact" panose="020B0806030902050204" pitchFamily="34" charset="0"/>
              </a:rPr>
              <a:t>GUIDE ALIMENTAIRE CANADIEN</a:t>
            </a:r>
            <a:r>
              <a:rPr lang="fr-CA" sz="2400" baseline="0">
                <a:solidFill>
                  <a:srgbClr val="00A3DB"/>
                </a:solidFill>
                <a:latin typeface="Impact" panose="020B0806030902050204" pitchFamily="34" charset="0"/>
              </a:rPr>
              <a:t>  EN PRATIQUE</a:t>
            </a:r>
          </a:p>
        </p:txBody>
      </p:sp>
      <p:pic>
        <p:nvPicPr>
          <p:cNvPr id="7" name="Picture 6">
            <a:extLst>
              <a:ext uri="{FF2B5EF4-FFF2-40B4-BE49-F238E27FC236}">
                <a16:creationId xmlns:a16="http://schemas.microsoft.com/office/drawing/2014/main" id="{209B5CB4-60D9-4747-BD6F-B972A20A1C26}"/>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10" name="Picture 3" descr="A bowl of food on a plate&#10;&#10;Description automatically generated">
            <a:extLst>
              <a:ext uri="{FF2B5EF4-FFF2-40B4-BE49-F238E27FC236}">
                <a16:creationId xmlns:a16="http://schemas.microsoft.com/office/drawing/2014/main" id="{CB793039-DF80-B248-B99C-305A89E43C67}"/>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5156200" y="2254250"/>
            <a:ext cx="3473450" cy="193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AutoShape 4">
            <a:extLst>
              <a:ext uri="{FF2B5EF4-FFF2-40B4-BE49-F238E27FC236}">
                <a16:creationId xmlns:a16="http://schemas.microsoft.com/office/drawing/2014/main" id="{60CDC3DA-9BDE-654C-89B8-E105160A53B6}"/>
              </a:ext>
            </a:extLst>
          </p:cNvPr>
          <p:cNvSpPr>
            <a:spLocks/>
          </p:cNvSpPr>
          <p:nvPr>
            <p:custDataLst>
              <p:tags r:id="rId4"/>
            </p:custDataLst>
          </p:nvPr>
        </p:nvSpPr>
        <p:spPr bwMode="auto">
          <a:xfrm>
            <a:off x="4279900" y="3076575"/>
            <a:ext cx="714375" cy="252413"/>
          </a:xfrm>
          <a:prstGeom prst="rightArrow">
            <a:avLst>
              <a:gd name="adj1" fmla="val 50000"/>
              <a:gd name="adj2" fmla="val 50039"/>
            </a:avLst>
          </a:prstGeom>
          <a:solidFill>
            <a:srgbClr val="000000"/>
          </a:solidFill>
          <a:ln w="12700" cap="flat" cmpd="sng">
            <a:solidFill>
              <a:srgbClr val="32538F"/>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en-US" altLang="en-US">
              <a:solidFill>
                <a:srgbClr val="FFFFFF"/>
              </a:solidFill>
              <a:latin typeface="Trebuchet MS" panose="020B0703020202090204" pitchFamily="34" charset="0"/>
              <a:ea typeface="Trebuchet MS" panose="020B0703020202090204" pitchFamily="34" charset="0"/>
              <a:cs typeface="Trebuchet MS" panose="020B0703020202090204" pitchFamily="34" charset="0"/>
              <a:sym typeface="Trebuchet MS" panose="020B0703020202090204" pitchFamily="34" charset="0"/>
            </a:endParaRPr>
          </a:p>
        </p:txBody>
      </p:sp>
      <p:pic>
        <p:nvPicPr>
          <p:cNvPr id="12" name="Picture 5">
            <a:extLst>
              <a:ext uri="{FF2B5EF4-FFF2-40B4-BE49-F238E27FC236}">
                <a16:creationId xmlns:a16="http://schemas.microsoft.com/office/drawing/2014/main" id="{2D358E40-12BE-CC49-845F-B3074A8F8BAB}"/>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649288" y="2233613"/>
            <a:ext cx="3468687" cy="193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6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BAFB-0EE0-4001-9ADF-EFBD622E17D9}"/>
              </a:ext>
            </a:extLst>
          </p:cNvPr>
          <p:cNvSpPr>
            <a:spLocks noGrp="1"/>
          </p:cNvSpPr>
          <p:nvPr>
            <p:ph type="title"/>
            <p:custDataLst>
              <p:tags r:id="rId1"/>
            </p:custDataLst>
          </p:nvPr>
        </p:nvSpPr>
        <p:spPr>
          <a:xfrm>
            <a:off x="628650" y="819151"/>
            <a:ext cx="7886700" cy="994172"/>
          </a:xfrm>
        </p:spPr>
        <p:txBody>
          <a:bodyPr>
            <a:normAutofit/>
          </a:bodyPr>
          <a:lstStyle/>
          <a:p>
            <a:pPr>
              <a:lnSpc>
                <a:spcPct val="100000"/>
              </a:lnSpc>
            </a:pPr>
            <a:r>
              <a:rPr lang="fr-CA" sz="2400" baseline="0">
                <a:solidFill>
                  <a:srgbClr val="00A3DB"/>
                </a:solidFill>
                <a:latin typeface="Impact" panose="020B0806030902050204" pitchFamily="34" charset="0"/>
              </a:rPr>
              <a:t>LE</a:t>
            </a:r>
            <a:r>
              <a:rPr lang="fr-CA" sz="2400" i="1" baseline="0">
                <a:solidFill>
                  <a:srgbClr val="00A3DB"/>
                </a:solidFill>
                <a:latin typeface="Impact" panose="020B0806030902050204" pitchFamily="34" charset="0"/>
              </a:rPr>
              <a:t> GUIDE ALIMENTAIRE CANADIEN</a:t>
            </a:r>
          </a:p>
        </p:txBody>
      </p:sp>
      <p:sp>
        <p:nvSpPr>
          <p:cNvPr id="3" name="Content Placeholder 2">
            <a:extLst>
              <a:ext uri="{FF2B5EF4-FFF2-40B4-BE49-F238E27FC236}">
                <a16:creationId xmlns:a16="http://schemas.microsoft.com/office/drawing/2014/main" id="{76D6CABE-AF31-4C69-A3E6-A04ACFCBD6B3}"/>
              </a:ext>
            </a:extLst>
          </p:cNvPr>
          <p:cNvSpPr>
            <a:spLocks noGrp="1"/>
          </p:cNvSpPr>
          <p:nvPr>
            <p:ph idx="1"/>
            <p:custDataLst>
              <p:tags r:id="rId2"/>
            </p:custDataLst>
          </p:nvPr>
        </p:nvSpPr>
        <p:spPr>
          <a:xfrm>
            <a:off x="628650" y="1879996"/>
            <a:ext cx="7886700" cy="3263504"/>
          </a:xfrm>
        </p:spPr>
        <p:txBody>
          <a:bodyPr>
            <a:normAutofit/>
          </a:bodyPr>
          <a:lstStyle/>
          <a:p>
            <a:pPr lvl="0">
              <a:lnSpc>
                <a:spcPct val="100000"/>
              </a:lnSpc>
            </a:pPr>
            <a:r>
              <a:rPr lang="fr-CA" sz="1800" baseline="0">
                <a:latin typeface="Georgia" panose="02040502050405020303" pitchFamily="18" charset="0"/>
              </a:rPr>
              <a:t>Telles les pièces d’un casse-tête, les aliments de chaque catégorie fonctionnent de façon complémentaire afin de procurer d’importants nutriments.</a:t>
            </a:r>
          </a:p>
          <a:p>
            <a:pPr marL="0" lvl="0" indent="0">
              <a:lnSpc>
                <a:spcPct val="100000"/>
              </a:lnSpc>
              <a:buNone/>
            </a:pPr>
            <a:endParaRPr lang="en-CA" sz="1800">
              <a:latin typeface="Georgia" panose="02040502050405020303" pitchFamily="18" charset="0"/>
            </a:endParaRPr>
          </a:p>
          <a:p>
            <a:pPr lvl="0">
              <a:lnSpc>
                <a:spcPct val="100000"/>
              </a:lnSpc>
            </a:pPr>
            <a:r>
              <a:rPr lang="fr-CA" sz="1800" baseline="0">
                <a:latin typeface="Georgia" panose="02040502050405020303" pitchFamily="18" charset="0"/>
              </a:rPr>
              <a:t>Choisir une variété d’aliments au moment de planifier des repas et des collations aide notre organisme à obtenir les nutriments dont il a besoin pour grandir, penser et bouger.</a:t>
            </a:r>
          </a:p>
        </p:txBody>
      </p:sp>
      <p:pic>
        <p:nvPicPr>
          <p:cNvPr id="5" name="Picture 4">
            <a:extLst>
              <a:ext uri="{FF2B5EF4-FFF2-40B4-BE49-F238E27FC236}">
                <a16:creationId xmlns:a16="http://schemas.microsoft.com/office/drawing/2014/main" id="{B64BDC30-BA29-B940-8FBB-1AF84A727F67}"/>
              </a:ext>
            </a:extLst>
          </p:cNvPr>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3765844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7891-74B5-40C9-B006-7DEF14137FC3}"/>
              </a:ext>
            </a:extLst>
          </p:cNvPr>
          <p:cNvSpPr>
            <a:spLocks noGrp="1"/>
          </p:cNvSpPr>
          <p:nvPr>
            <p:ph type="title"/>
            <p:custDataLst>
              <p:tags r:id="rId1"/>
            </p:custDataLst>
          </p:nvPr>
        </p:nvSpPr>
        <p:spPr>
          <a:xfrm>
            <a:off x="628650" y="819151"/>
            <a:ext cx="7886700" cy="994172"/>
          </a:xfrm>
        </p:spPr>
        <p:txBody>
          <a:bodyPr/>
          <a:lstStyle/>
          <a:p>
            <a:pPr>
              <a:lnSpc>
                <a:spcPct val="100000"/>
              </a:lnSpc>
            </a:pPr>
            <a:r>
              <a:rPr lang="fr-CA" sz="2400" baseline="0">
                <a:solidFill>
                  <a:srgbClr val="00A3DB"/>
                </a:solidFill>
                <a:latin typeface="Impact" panose="020B0806030902050204" pitchFamily="34" charset="0"/>
              </a:rPr>
              <a:t>L’ASSIETTE DU </a:t>
            </a:r>
            <a:r>
              <a:rPr lang="fr-CA" sz="2400" i="1" baseline="0">
                <a:solidFill>
                  <a:srgbClr val="00A3DB"/>
                </a:solidFill>
                <a:latin typeface="Impact" panose="020B0806030902050204" pitchFamily="34" charset="0"/>
              </a:rPr>
              <a:t>GUIDE ALIMENTAIRE CANADIEN</a:t>
            </a:r>
          </a:p>
        </p:txBody>
      </p:sp>
      <p:sp>
        <p:nvSpPr>
          <p:cNvPr id="3" name="Content Placeholder 2">
            <a:extLst>
              <a:ext uri="{FF2B5EF4-FFF2-40B4-BE49-F238E27FC236}">
                <a16:creationId xmlns:a16="http://schemas.microsoft.com/office/drawing/2014/main" id="{99CAABEE-8B8B-43D6-9D8B-C0D395AD97DF}"/>
              </a:ext>
            </a:extLst>
          </p:cNvPr>
          <p:cNvSpPr>
            <a:spLocks noGrp="1"/>
          </p:cNvSpPr>
          <p:nvPr>
            <p:ph idx="1"/>
            <p:custDataLst>
              <p:tags r:id="rId2"/>
            </p:custDataLst>
          </p:nvPr>
        </p:nvSpPr>
        <p:spPr>
          <a:xfrm>
            <a:off x="628649" y="1813323"/>
            <a:ext cx="7879557" cy="3263504"/>
          </a:xfrm>
        </p:spPr>
        <p:txBody>
          <a:bodyPr>
            <a:normAutofit/>
          </a:bodyPr>
          <a:lstStyle/>
          <a:p>
            <a:pPr fontAlgn="base">
              <a:lnSpc>
                <a:spcPct val="100000"/>
              </a:lnSpc>
            </a:pPr>
            <a:r>
              <a:rPr lang="fr-CA" sz="1800" baseline="0">
                <a:latin typeface="Georgia" panose="02040502050405020303" pitchFamily="18" charset="0"/>
              </a:rPr>
              <a:t>Le </a:t>
            </a:r>
            <a:r>
              <a:rPr lang="fr-CA" sz="1800" i="1" baseline="0">
                <a:latin typeface="Georgia" panose="02040502050405020303" pitchFamily="18" charset="0"/>
              </a:rPr>
              <a:t>Guide alimentaire canadien</a:t>
            </a:r>
            <a:r>
              <a:rPr lang="fr-CA" sz="1800" baseline="0">
                <a:latin typeface="Georgia" panose="02040502050405020303" pitchFamily="18" charset="0"/>
              </a:rPr>
              <a:t> stipule que les légumes et les fruits, les aliments à grains entiers et les aliments protéinés constituent la base des repas et des collations.</a:t>
            </a:r>
          </a:p>
        </p:txBody>
      </p:sp>
      <p:pic>
        <p:nvPicPr>
          <p:cNvPr id="5" name="Picture 4">
            <a:extLst>
              <a:ext uri="{FF2B5EF4-FFF2-40B4-BE49-F238E27FC236}">
                <a16:creationId xmlns:a16="http://schemas.microsoft.com/office/drawing/2014/main" id="{78E7C78F-6DB8-B749-AAB5-C0819D9E19DA}"/>
              </a:ext>
            </a:extLst>
          </p:cNvPr>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185086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BDCB-3C88-46ED-A491-27EED9FFAEE9}"/>
              </a:ext>
            </a:extLst>
          </p:cNvPr>
          <p:cNvSpPr>
            <a:spLocks noGrp="1"/>
          </p:cNvSpPr>
          <p:nvPr>
            <p:ph type="title"/>
            <p:custDataLst>
              <p:tags r:id="rId1"/>
            </p:custDataLst>
          </p:nvPr>
        </p:nvSpPr>
        <p:spPr>
          <a:xfrm>
            <a:off x="628650" y="819151"/>
            <a:ext cx="7886700" cy="994172"/>
          </a:xfrm>
        </p:spPr>
        <p:txBody>
          <a:bodyPr>
            <a:normAutofit/>
          </a:bodyPr>
          <a:lstStyle/>
          <a:p>
            <a:pPr>
              <a:lnSpc>
                <a:spcPct val="100000"/>
              </a:lnSpc>
            </a:pPr>
            <a:r>
              <a:rPr lang="fr-CA" sz="2400" baseline="0">
                <a:solidFill>
                  <a:srgbClr val="00A3DB"/>
                </a:solidFill>
                <a:latin typeface="Impact" panose="020B0806030902050204" pitchFamily="34" charset="0"/>
              </a:rPr>
              <a:t>QU’EN EST-IL DES ALIMENTS NON PRIS EN COMPTE DANS LE </a:t>
            </a:r>
            <a:r>
              <a:rPr lang="fr-CA" sz="2400" i="1" baseline="0">
                <a:solidFill>
                  <a:srgbClr val="00A3DB"/>
                </a:solidFill>
                <a:latin typeface="Impact" panose="020B0806030902050204" pitchFamily="34" charset="0"/>
              </a:rPr>
              <a:t>GUIDE ALIMENTAIRE CANADIEN </a:t>
            </a:r>
            <a:r>
              <a:rPr lang="fr-CA" sz="2400" baseline="0">
                <a:solidFill>
                  <a:srgbClr val="00A3DB"/>
                </a:solidFill>
                <a:latin typeface="Impact" panose="020B0806030902050204" pitchFamily="34" charset="0"/>
              </a:rPr>
              <a:t>?</a:t>
            </a:r>
          </a:p>
        </p:txBody>
      </p:sp>
      <p:sp>
        <p:nvSpPr>
          <p:cNvPr id="3" name="Content Placeholder 2">
            <a:extLst>
              <a:ext uri="{FF2B5EF4-FFF2-40B4-BE49-F238E27FC236}">
                <a16:creationId xmlns:a16="http://schemas.microsoft.com/office/drawing/2014/main" id="{AC4BEE35-5272-45EE-8913-4719BC822107}"/>
              </a:ext>
            </a:extLst>
          </p:cNvPr>
          <p:cNvSpPr>
            <a:spLocks noGrp="1"/>
          </p:cNvSpPr>
          <p:nvPr>
            <p:ph idx="1"/>
            <p:custDataLst>
              <p:tags r:id="rId2"/>
            </p:custDataLst>
          </p:nvPr>
        </p:nvSpPr>
        <p:spPr>
          <a:xfrm>
            <a:off x="628650" y="1781607"/>
            <a:ext cx="7886700" cy="3263504"/>
          </a:xfrm>
        </p:spPr>
        <p:txBody>
          <a:bodyPr/>
          <a:lstStyle/>
          <a:p>
            <a:pPr>
              <a:lnSpc>
                <a:spcPct val="100000"/>
              </a:lnSpc>
            </a:pPr>
            <a:r>
              <a:rPr lang="fr-CA" sz="1800" baseline="0">
                <a:latin typeface="Georgia" panose="02040502050405020303" pitchFamily="18" charset="0"/>
              </a:rPr>
              <a:t>Les aliments non inclus dans le </a:t>
            </a:r>
            <a:r>
              <a:rPr lang="fr-CA" sz="1800" i="1" baseline="0">
                <a:latin typeface="Georgia" panose="02040502050405020303" pitchFamily="18" charset="0"/>
              </a:rPr>
              <a:t>Guide alimentaire canadien</a:t>
            </a:r>
            <a:r>
              <a:rPr lang="fr-CA" sz="1800" baseline="0">
                <a:latin typeface="Georgia" panose="02040502050405020303" pitchFamily="18" charset="0"/>
              </a:rPr>
              <a:t>, comme ta trempette favorite ou ton biscuit préféré, peuvent rendre les collations et les repas encore plus savoureux et être une source de satisfaction et de plaisir.</a:t>
            </a:r>
          </a:p>
        </p:txBody>
      </p:sp>
      <p:pic>
        <p:nvPicPr>
          <p:cNvPr id="5" name="Picture 4">
            <a:extLst>
              <a:ext uri="{FF2B5EF4-FFF2-40B4-BE49-F238E27FC236}">
                <a16:creationId xmlns:a16="http://schemas.microsoft.com/office/drawing/2014/main" id="{5123465C-951B-4E4D-A0A1-FE2D92EF8EF8}"/>
              </a:ext>
            </a:extLst>
          </p:cNvPr>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184296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9E4A-F9AE-4BC1-BCF1-BDE1CEA3DFE7}"/>
              </a:ext>
            </a:extLst>
          </p:cNvPr>
          <p:cNvSpPr>
            <a:spLocks noGrp="1"/>
          </p:cNvSpPr>
          <p:nvPr>
            <p:ph type="title"/>
            <p:custDataLst>
              <p:tags r:id="rId1"/>
            </p:custDataLst>
          </p:nvPr>
        </p:nvSpPr>
        <p:spPr>
          <a:xfrm>
            <a:off x="628650" y="745045"/>
            <a:ext cx="7886700" cy="994172"/>
          </a:xfrm>
        </p:spPr>
        <p:txBody>
          <a:bodyPr>
            <a:normAutofit/>
          </a:bodyPr>
          <a:lstStyle/>
          <a:p>
            <a:pPr>
              <a:lnSpc>
                <a:spcPct val="100000"/>
              </a:lnSpc>
            </a:pPr>
            <a:r>
              <a:rPr lang="fr-CA" sz="2400" baseline="0">
                <a:solidFill>
                  <a:srgbClr val="00A3DB"/>
                </a:solidFill>
                <a:latin typeface="Impact" panose="020B0806030902050204" pitchFamily="34" charset="0"/>
              </a:rPr>
              <a:t>LA PLANIFICATION DES REPAS</a:t>
            </a:r>
          </a:p>
        </p:txBody>
      </p:sp>
      <p:sp>
        <p:nvSpPr>
          <p:cNvPr id="3" name="Content Placeholder 2">
            <a:extLst>
              <a:ext uri="{FF2B5EF4-FFF2-40B4-BE49-F238E27FC236}">
                <a16:creationId xmlns:a16="http://schemas.microsoft.com/office/drawing/2014/main" id="{69283F3E-A5FE-4E99-ABB9-A95E4AD0CDB5}"/>
              </a:ext>
            </a:extLst>
          </p:cNvPr>
          <p:cNvSpPr>
            <a:spLocks noGrp="1"/>
          </p:cNvSpPr>
          <p:nvPr>
            <p:ph idx="1"/>
            <p:custDataLst>
              <p:tags r:id="rId2"/>
            </p:custDataLst>
          </p:nvPr>
        </p:nvSpPr>
        <p:spPr>
          <a:xfrm>
            <a:off x="628650" y="1606153"/>
            <a:ext cx="4081373" cy="3263504"/>
          </a:xfrm>
        </p:spPr>
        <p:txBody>
          <a:bodyPr>
            <a:normAutofit/>
          </a:bodyPr>
          <a:lstStyle/>
          <a:p>
            <a:pPr fontAlgn="base">
              <a:lnSpc>
                <a:spcPct val="100000"/>
              </a:lnSpc>
            </a:pPr>
            <a:r>
              <a:rPr lang="fr-CA" sz="1800" baseline="0">
                <a:latin typeface="Georgia" panose="02040502050405020303" pitchFamily="18" charset="0"/>
              </a:rPr>
              <a:t>Lorsque vous planifiez des repas, choisissez </a:t>
            </a:r>
            <a:r>
              <a:rPr lang="fr-CA" sz="1800" b="1" baseline="0">
                <a:latin typeface="Georgia" panose="02040502050405020303" pitchFamily="18" charset="0"/>
              </a:rPr>
              <a:t>au moins un</a:t>
            </a:r>
            <a:r>
              <a:rPr lang="fr-CA" sz="1800" baseline="0">
                <a:latin typeface="Georgia" panose="02040502050405020303" pitchFamily="18" charset="0"/>
              </a:rPr>
              <a:t> aliment de chaque catégorie du </a:t>
            </a:r>
            <a:r>
              <a:rPr lang="fr-CA" sz="1800" i="1" baseline="0">
                <a:latin typeface="Georgia" panose="02040502050405020303" pitchFamily="18" charset="0"/>
              </a:rPr>
              <a:t>Guide alimentaire canadien</a:t>
            </a:r>
            <a:r>
              <a:rPr lang="fr-CA" sz="1800" baseline="0">
                <a:latin typeface="Georgia" panose="02040502050405020303" pitchFamily="18" charset="0"/>
              </a:rPr>
              <a:t> :</a:t>
            </a:r>
          </a:p>
          <a:p>
            <a:pPr lvl="1">
              <a:lnSpc>
                <a:spcPct val="100000"/>
              </a:lnSpc>
              <a:buFont typeface="Wingdings" panose="05000000000000000000" pitchFamily="2" charset="2"/>
              <a:buChar char="q"/>
            </a:pPr>
            <a:r>
              <a:rPr lang="fr-CA" baseline="0">
                <a:latin typeface="Georgia" panose="02040502050405020303" pitchFamily="18" charset="0"/>
              </a:rPr>
              <a:t> Légumes et fruits</a:t>
            </a:r>
          </a:p>
          <a:p>
            <a:pPr lvl="1">
              <a:lnSpc>
                <a:spcPct val="100000"/>
              </a:lnSpc>
              <a:buFont typeface="Wingdings" panose="05000000000000000000" pitchFamily="2" charset="2"/>
              <a:buChar char="q"/>
            </a:pPr>
            <a:r>
              <a:rPr lang="fr-CA" baseline="0">
                <a:latin typeface="Georgia" panose="02040502050405020303" pitchFamily="18" charset="0"/>
              </a:rPr>
              <a:t> Aliments à grains entiers</a:t>
            </a:r>
          </a:p>
          <a:p>
            <a:pPr lvl="1">
              <a:lnSpc>
                <a:spcPct val="100000"/>
              </a:lnSpc>
              <a:buFont typeface="Wingdings" panose="05000000000000000000" pitchFamily="2" charset="2"/>
              <a:buChar char="q"/>
            </a:pPr>
            <a:r>
              <a:rPr lang="fr-CA" baseline="0">
                <a:latin typeface="Georgia" panose="02040502050405020303" pitchFamily="18" charset="0"/>
              </a:rPr>
              <a:t> Aliments protéinés</a:t>
            </a:r>
          </a:p>
        </p:txBody>
      </p:sp>
      <p:pic>
        <p:nvPicPr>
          <p:cNvPr id="7" name="Picture 6">
            <a:extLst>
              <a:ext uri="{FF2B5EF4-FFF2-40B4-BE49-F238E27FC236}">
                <a16:creationId xmlns:a16="http://schemas.microsoft.com/office/drawing/2014/main" id="{6F572F27-B296-BA46-90EA-4EED21DD79F5}"/>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4798605" y="1376135"/>
            <a:ext cx="3517900" cy="3175000"/>
          </a:xfrm>
          <a:prstGeom prst="rect">
            <a:avLst/>
          </a:prstGeom>
        </p:spPr>
      </p:pic>
      <p:pic>
        <p:nvPicPr>
          <p:cNvPr id="6" name="Picture 5">
            <a:extLst>
              <a:ext uri="{FF2B5EF4-FFF2-40B4-BE49-F238E27FC236}">
                <a16:creationId xmlns:a16="http://schemas.microsoft.com/office/drawing/2014/main" id="{1C4CA5CB-02F9-C14C-BF0C-B921C52909FF}"/>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345329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9E4A-F9AE-4BC1-BCF1-BDE1CEA3DFE7}"/>
              </a:ext>
            </a:extLst>
          </p:cNvPr>
          <p:cNvSpPr>
            <a:spLocks noGrp="1"/>
          </p:cNvSpPr>
          <p:nvPr>
            <p:ph type="title"/>
            <p:custDataLst>
              <p:tags r:id="rId1"/>
            </p:custDataLst>
          </p:nvPr>
        </p:nvSpPr>
        <p:spPr>
          <a:xfrm>
            <a:off x="628650" y="819151"/>
            <a:ext cx="7886700" cy="994172"/>
          </a:xfrm>
        </p:spPr>
        <p:txBody>
          <a:bodyPr>
            <a:normAutofit/>
          </a:bodyPr>
          <a:lstStyle/>
          <a:p>
            <a:pPr>
              <a:lnSpc>
                <a:spcPct val="100000"/>
              </a:lnSpc>
            </a:pPr>
            <a:r>
              <a:rPr lang="fr-CA" sz="2400" baseline="0">
                <a:solidFill>
                  <a:srgbClr val="00A3DB"/>
                </a:solidFill>
                <a:latin typeface="Impact" panose="020B0806030902050204" pitchFamily="34" charset="0"/>
              </a:rPr>
              <a:t>LA PLANIFICATION DES COLLATIONS</a:t>
            </a:r>
          </a:p>
        </p:txBody>
      </p:sp>
      <p:sp>
        <p:nvSpPr>
          <p:cNvPr id="6" name="Content Placeholder 2">
            <a:extLst>
              <a:ext uri="{FF2B5EF4-FFF2-40B4-BE49-F238E27FC236}">
                <a16:creationId xmlns:a16="http://schemas.microsoft.com/office/drawing/2014/main" id="{F800AF32-A28F-0F4C-8F43-2C9301BB396D}"/>
              </a:ext>
            </a:extLst>
          </p:cNvPr>
          <p:cNvSpPr txBox="1">
            <a:spLocks/>
          </p:cNvSpPr>
          <p:nvPr>
            <p:custDataLst>
              <p:tags r:id="rId2"/>
            </p:custDataLst>
          </p:nvPr>
        </p:nvSpPr>
        <p:spPr>
          <a:xfrm>
            <a:off x="628650" y="1638301"/>
            <a:ext cx="3822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A" sz="1800" baseline="0"/>
              <a:t>Pour commencer, lorsque vous planifiez des collations, choisissez des aliments d’</a:t>
            </a:r>
            <a:r>
              <a:rPr lang="fr-CA" sz="1800" b="1" baseline="0"/>
              <a:t>au moins deux </a:t>
            </a:r>
            <a:r>
              <a:rPr lang="fr-CA" sz="1800" baseline="0"/>
              <a:t>catégories du </a:t>
            </a:r>
            <a:r>
              <a:rPr lang="fr-CA" sz="1800" i="1" baseline="0"/>
              <a:t>Guide alimentaire canadien</a:t>
            </a:r>
            <a:r>
              <a:rPr lang="fr-CA" sz="1800" baseline="0"/>
              <a:t> :</a:t>
            </a:r>
          </a:p>
          <a:p>
            <a:pPr lvl="1">
              <a:lnSpc>
                <a:spcPct val="100000"/>
              </a:lnSpc>
              <a:buFont typeface="Wingdings" panose="05000000000000000000" pitchFamily="2" charset="2"/>
              <a:buChar char="q"/>
            </a:pPr>
            <a:r>
              <a:rPr lang="fr-CA" sz="1800" baseline="0"/>
              <a:t>Légumes et fruits</a:t>
            </a:r>
          </a:p>
          <a:p>
            <a:pPr lvl="1">
              <a:lnSpc>
                <a:spcPct val="100000"/>
              </a:lnSpc>
              <a:buFont typeface="Wingdings" panose="05000000000000000000" pitchFamily="2" charset="2"/>
              <a:buChar char="q"/>
            </a:pPr>
            <a:r>
              <a:rPr lang="fr-CA" sz="1800" baseline="0"/>
              <a:t>Aliments à grains entiers</a:t>
            </a:r>
          </a:p>
          <a:p>
            <a:pPr lvl="1">
              <a:lnSpc>
                <a:spcPct val="100000"/>
              </a:lnSpc>
              <a:buFont typeface="Wingdings" panose="05000000000000000000" pitchFamily="2" charset="2"/>
              <a:buChar char="q"/>
            </a:pPr>
            <a:r>
              <a:rPr lang="fr-CA" sz="1800" baseline="0"/>
              <a:t>Aliments protéinés</a:t>
            </a:r>
          </a:p>
        </p:txBody>
      </p:sp>
      <p:pic>
        <p:nvPicPr>
          <p:cNvPr id="5" name="Picture 4">
            <a:extLst>
              <a:ext uri="{FF2B5EF4-FFF2-40B4-BE49-F238E27FC236}">
                <a16:creationId xmlns:a16="http://schemas.microsoft.com/office/drawing/2014/main" id="{47AB27AE-CCFB-D645-B4DE-71F2323F0CF8}"/>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4572000" y="1193971"/>
            <a:ext cx="3822700" cy="3644900"/>
          </a:xfrm>
          <a:prstGeom prst="rect">
            <a:avLst/>
          </a:prstGeom>
        </p:spPr>
      </p:pic>
      <p:pic>
        <p:nvPicPr>
          <p:cNvPr id="8" name="Picture 7">
            <a:extLst>
              <a:ext uri="{FF2B5EF4-FFF2-40B4-BE49-F238E27FC236}">
                <a16:creationId xmlns:a16="http://schemas.microsoft.com/office/drawing/2014/main" id="{FAAF87D4-3932-CA43-AB0E-3F8931C30A9C}"/>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2565884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2524BA1DCE864EBB3524F3938C9DA8" ma:contentTypeVersion="14" ma:contentTypeDescription="Create a new document." ma:contentTypeScope="" ma:versionID="d2ec0ca0f648b04827f8256df6ef5172">
  <xsd:schema xmlns:xsd="http://www.w3.org/2001/XMLSchema" xmlns:xs="http://www.w3.org/2001/XMLSchema" xmlns:p="http://schemas.microsoft.com/office/2006/metadata/properties" xmlns:ns2="5862c4f7-7ebf-4c3e-9b4d-253db6f89838" xmlns:ns3="826137e3-750c-46bf-b83f-b3f02372a75c" targetNamespace="http://schemas.microsoft.com/office/2006/metadata/properties" ma:root="true" ma:fieldsID="27e19df908c086442ef48d0a8283cae5" ns2:_="" ns3:_="">
    <xsd:import namespace="5862c4f7-7ebf-4c3e-9b4d-253db6f89838"/>
    <xsd:import namespace="826137e3-750c-46bf-b83f-b3f02372a7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2c4f7-7ebf-4c3e-9b4d-253db6f89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Review_x0020_status" ma:index="21" nillable="true" ma:displayName="Review status" ma:default="to review"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to review"/>
                        <xsd:enumeration value="in progress"/>
                        <xsd:enumeration value="reviewed with recommendations"/>
                        <xsd:enumeration value="reviewed and approved"/>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6137e3-750c-46bf-b83f-b3f02372a75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_x0020_status xmlns="5862c4f7-7ebf-4c3e-9b4d-253db6f89838">
      <Value>to review</Value>
    </Review_x0020_status>
  </documentManagement>
</p:properties>
</file>

<file path=customXml/itemProps1.xml><?xml version="1.0" encoding="utf-8"?>
<ds:datastoreItem xmlns:ds="http://schemas.openxmlformats.org/officeDocument/2006/customXml" ds:itemID="{BFC9089D-BF1F-4BCA-9912-2AAD5F3BE073}">
  <ds:schemaRefs>
    <ds:schemaRef ds:uri="5862c4f7-7ebf-4c3e-9b4d-253db6f89838"/>
    <ds:schemaRef ds:uri="826137e3-750c-46bf-b83f-b3f02372a7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AA8B49-0BFB-49B1-9E45-671CBBC4A2B7}">
  <ds:schemaRefs>
    <ds:schemaRef ds:uri="http://schemas.microsoft.com/sharepoint/v3/contenttype/forms"/>
  </ds:schemaRefs>
</ds:datastoreItem>
</file>

<file path=customXml/itemProps3.xml><?xml version="1.0" encoding="utf-8"?>
<ds:datastoreItem xmlns:ds="http://schemas.openxmlformats.org/officeDocument/2006/customXml" ds:itemID="{E468E5AB-0DA8-4CF2-B707-E348226AF8C1}">
  <ds:schemaRefs>
    <ds:schemaRef ds:uri="5862c4f7-7ebf-4c3e-9b4d-253db6f89838"/>
    <ds:schemaRef ds:uri="63dddfe1-7dcd-4ee2-842c-abc75c6364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(16:9)</PresentationFormat>
  <Slides>28</Slides>
  <Notes>28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Des aliments pour moi</vt:lpstr>
      <vt:lpstr>QUESTION CLÉ</vt:lpstr>
      <vt:lpstr>PowerPoint Presentation</vt:lpstr>
      <vt:lpstr>LE GUIDE ALIMENTAIRE CANADIEN  EN PRATIQUE</vt:lpstr>
      <vt:lpstr>LE GUIDE ALIMENTAIRE CANADIEN</vt:lpstr>
      <vt:lpstr>L’ASSIETTE DU GUIDE ALIMENTAIRE CANADIEN</vt:lpstr>
      <vt:lpstr>QU’EN EST-IL DES ALIMENTS NON PRIS EN COMPTE DANS LE GUIDE ALIMENTAIRE CANADIEN ?</vt:lpstr>
      <vt:lpstr>LA PLANIFICATION DES REPAS</vt:lpstr>
      <vt:lpstr>LA PLANIFICATION DES COLLATIONS</vt:lpstr>
      <vt:lpstr>N’OUBLIEZ PAS :</vt:lpstr>
      <vt:lpstr>ACTIVITÉ :  DES REPAS ET DES COLLATIONS SUR MESURE</vt:lpstr>
      <vt:lpstr>COLLATION 1 :  Des tranches de fromage</vt:lpstr>
      <vt:lpstr>COLLATION 2 :  Des légumes avec du houmous</vt:lpstr>
      <vt:lpstr>DÉJEUNER 1 :  Des céréales avec du lait et une banane</vt:lpstr>
      <vt:lpstr>DÉJEUNER 2 :  Un lait frappé (lait, yogourt et mélange de baies)</vt:lpstr>
      <vt:lpstr>DÎNER 1 :  Un sauté de légumes, du riz brun et un verre d’eau</vt:lpstr>
      <vt:lpstr>DÎNER 2 :  Un pita de falafels avec des légumes et du tzatziki, une pomme et un verre d’eau</vt:lpstr>
      <vt:lpstr>SOUPER 1 :  Une pizza sur pita avec du poulet et du fromage, et un verre d’eau</vt:lpstr>
      <vt:lpstr>SOUPER 2 :  Du poisson cuit au four; du couscous de grains entiers; de la courge, des haricots et du maïs cuits; un biscuit; et un verre de lait</vt:lpstr>
      <vt:lpstr>CORRIGÉ : Des tranches de fromage</vt:lpstr>
      <vt:lpstr>CORRIGÉ :  Des légumes avec du houmous</vt:lpstr>
      <vt:lpstr>CORRIGÉ :  Des céréales avec du lait et une banane</vt:lpstr>
      <vt:lpstr>CORRIGÉ : Un lait frappé (lait, yogourt et mélange de baies)</vt:lpstr>
      <vt:lpstr>CORRIGÉ :  Un sauté de légumes, du riz brun et un verre d’eau</vt:lpstr>
      <vt:lpstr>CORRIGÉ :  Un pita de falafels avec des légumes et du tzatziki, une pomme et un verre d’eau</vt:lpstr>
      <vt:lpstr>CORRIGÉ :  Une pizza sur pita avec du poulet et du fromage, et  un verre d’eau</vt:lpstr>
      <vt:lpstr>CORRIGÉ :  Du poisson cuit au four; du couscous de grains entiers; de la courge, des haricots et du maïs cuits;  un biscuit;  et un verre de lait</vt:lpstr>
      <vt:lpstr>RÉFLEXION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DYI Meals and Snacks</dc:title>
  <dc:creator>Inglis, Barbara</dc:creator>
  <cp:revision>1</cp:revision>
  <dcterms:created xsi:type="dcterms:W3CDTF">2020-08-11T17:54:23Z</dcterms:created>
  <dcterms:modified xsi:type="dcterms:W3CDTF">2022-01-18T17:27:20Z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0x010100232524BA1DCE864EBB3524F3938C9DA8</vt:lpwstr>
  </property>
  <property fmtid="{D5CDD505-2E9C-101B-9397-08002B2CF9AE}" pid="3" name="Order">
    <vt:r8>232100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Review status">
    <vt:lpwstr>;#to review;#</vt:lpwstr>
  </property>
  <property fmtid="{D5CDD505-2E9C-101B-9397-08002B2CF9AE}" pid="9" name="_ExtendedDescription">
    <vt:lpwstr/>
  </property>
  <property fmtid="{D5CDD505-2E9C-101B-9397-08002B2CF9AE}" pid="10" name="TriggerFlowInfo">
    <vt:lpwstr/>
  </property>
</Properties>
</file>