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1"/>
  </p:notesMasterIdLst>
  <p:sldIdLst>
    <p:sldId id="265" r:id="rId5"/>
    <p:sldId id="257" r:id="rId6"/>
    <p:sldId id="267" r:id="rId7"/>
    <p:sldId id="268" r:id="rId8"/>
    <p:sldId id="260" r:id="rId9"/>
    <p:sldId id="349" r:id="rId10"/>
    <p:sldId id="258" r:id="rId11"/>
    <p:sldId id="259" r:id="rId12"/>
    <p:sldId id="345" r:id="rId13"/>
    <p:sldId id="346" r:id="rId14"/>
    <p:sldId id="347" r:id="rId15"/>
    <p:sldId id="348" r:id="rId16"/>
    <p:sldId id="261" r:id="rId17"/>
    <p:sldId id="262" r:id="rId18"/>
    <p:sldId id="270" r:id="rId19"/>
    <p:sldId id="264" r:id="rId20"/>
    <p:sldId id="333" r:id="rId21"/>
    <p:sldId id="318" r:id="rId22"/>
    <p:sldId id="319" r:id="rId23"/>
    <p:sldId id="274" r:id="rId24"/>
    <p:sldId id="273" r:id="rId25"/>
    <p:sldId id="317" r:id="rId26"/>
    <p:sldId id="320" r:id="rId27"/>
    <p:sldId id="324" r:id="rId28"/>
    <p:sldId id="322" r:id="rId29"/>
    <p:sldId id="323" r:id="rId30"/>
    <p:sldId id="321" r:id="rId31"/>
    <p:sldId id="332" r:id="rId32"/>
    <p:sldId id="325" r:id="rId33"/>
    <p:sldId id="328" r:id="rId34"/>
    <p:sldId id="331" r:id="rId35"/>
    <p:sldId id="330" r:id="rId36"/>
    <p:sldId id="326" r:id="rId37"/>
    <p:sldId id="329" r:id="rId38"/>
    <p:sldId id="327" r:id="rId39"/>
    <p:sldId id="291" r:id="rId40"/>
    <p:sldId id="295" r:id="rId41"/>
    <p:sldId id="296" r:id="rId42"/>
    <p:sldId id="293" r:id="rId43"/>
    <p:sldId id="292" r:id="rId44"/>
    <p:sldId id="294" r:id="rId45"/>
    <p:sldId id="297" r:id="rId46"/>
    <p:sldId id="301" r:id="rId47"/>
    <p:sldId id="299" r:id="rId48"/>
    <p:sldId id="300" r:id="rId49"/>
    <p:sldId id="298" r:id="rId50"/>
    <p:sldId id="303" r:id="rId51"/>
    <p:sldId id="302" r:id="rId52"/>
    <p:sldId id="306" r:id="rId53"/>
    <p:sldId id="309" r:id="rId54"/>
    <p:sldId id="308" r:id="rId55"/>
    <p:sldId id="304" r:id="rId56"/>
    <p:sldId id="307" r:id="rId57"/>
    <p:sldId id="305" r:id="rId58"/>
    <p:sldId id="310" r:id="rId59"/>
    <p:sldId id="271" r:id="rId6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ute, Jaclyn" initials="CJ" lastIdx="18" clrIdx="0"/>
  <p:cmAuthor id="2" name="Donna Dawson" initials="DLD" lastIdx="41" clrIdx="1"/>
  <p:cmAuthor id="3" name="Inglis, Barbara" initials="IB" lastIdx="2" clrIdx="2"/>
  <p:cmAuthor id="4" name="Taxbock, Kathryn" initials="TK" lastIdx="3"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46A278-E812-45F1-B312-738B501E4AD0}" v="5" dt="2022-01-18T16:29:51.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et, Nicole" userId="S::ngalet@dfc-plc.ca::6e1d3cd5-414e-411a-bf50-ea0468899821" providerId="AD" clId="Web-{E46661EC-A894-2D9E-10AA-736AB2E5569D}"/>
    <pc:docChg chg="modSld">
      <pc:chgData name="Galet, Nicole" userId="S::ngalet@dfc-plc.ca::6e1d3cd5-414e-411a-bf50-ea0468899821" providerId="AD" clId="Web-{E46661EC-A894-2D9E-10AA-736AB2E5569D}" dt="2021-12-02T19:58:28.609" v="2"/>
      <pc:docMkLst>
        <pc:docMk/>
      </pc:docMkLst>
      <pc:sldChg chg="modNotes">
        <pc:chgData name="Galet, Nicole" userId="S::ngalet@dfc-plc.ca::6e1d3cd5-414e-411a-bf50-ea0468899821" providerId="AD" clId="Web-{E46661EC-A894-2D9E-10AA-736AB2E5569D}" dt="2021-12-02T19:58:28.609" v="2"/>
        <pc:sldMkLst>
          <pc:docMk/>
          <pc:sldMk cId="3722999285" sldId="265"/>
        </pc:sldMkLst>
      </pc:sldChg>
    </pc:docChg>
  </pc:docChgLst>
  <pc:docChgLst>
    <pc:chgData name="Chute, Jaclyn" userId="5dea0fbf-6608-406a-a0f6-646be1ed43a2" providerId="ADAL" clId="{BE44C185-52EB-49FC-B68D-3D4CAEC6C196}"/>
    <pc:docChg chg="custSel modSld">
      <pc:chgData name="Chute, Jaclyn" userId="5dea0fbf-6608-406a-a0f6-646be1ed43a2" providerId="ADAL" clId="{BE44C185-52EB-49FC-B68D-3D4CAEC6C196}" dt="2021-09-20T14:56:30.046" v="1268" actId="1592"/>
      <pc:docMkLst>
        <pc:docMk/>
      </pc:docMkLst>
      <pc:sldChg chg="modSp mod">
        <pc:chgData name="Chute, Jaclyn" userId="5dea0fbf-6608-406a-a0f6-646be1ed43a2" providerId="ADAL" clId="{BE44C185-52EB-49FC-B68D-3D4CAEC6C196}" dt="2021-09-20T14:42:59.762" v="12" actId="20577"/>
        <pc:sldMkLst>
          <pc:docMk/>
          <pc:sldMk cId="1605859015" sldId="257"/>
        </pc:sldMkLst>
        <pc:spChg chg="mod">
          <ac:chgData name="Chute, Jaclyn" userId="5dea0fbf-6608-406a-a0f6-646be1ed43a2" providerId="ADAL" clId="{BE44C185-52EB-49FC-B68D-3D4CAEC6C196}" dt="2021-09-20T14:42:59.762" v="12" actId="20577"/>
          <ac:spMkLst>
            <pc:docMk/>
            <pc:sldMk cId="1605859015" sldId="257"/>
            <ac:spMk id="3" creationId="{EC047050-2F68-4238-9A55-D7134971625E}"/>
          </ac:spMkLst>
        </pc:spChg>
      </pc:sldChg>
      <pc:sldChg chg="delCm modNotesTx">
        <pc:chgData name="Chute, Jaclyn" userId="5dea0fbf-6608-406a-a0f6-646be1ed43a2" providerId="ADAL" clId="{BE44C185-52EB-49FC-B68D-3D4CAEC6C196}" dt="2021-09-20T14:56:30.046" v="1268" actId="1592"/>
        <pc:sldMkLst>
          <pc:docMk/>
          <pc:sldMk cId="3427087589" sldId="310"/>
        </pc:sldMkLst>
      </pc:sldChg>
      <pc:sldChg chg="delCm">
        <pc:chgData name="Chute, Jaclyn" userId="5dea0fbf-6608-406a-a0f6-646be1ed43a2" providerId="ADAL" clId="{BE44C185-52EB-49FC-B68D-3D4CAEC6C196}" dt="2021-09-20T14:43:35.242" v="13" actId="1592"/>
        <pc:sldMkLst>
          <pc:docMk/>
          <pc:sldMk cId="1248724768" sldId="348"/>
        </pc:sldMkLst>
      </pc:sldChg>
    </pc:docChg>
  </pc:docChgLst>
  <pc:docChgLst>
    <pc:chgData name="Chute, Jaclyn" userId="5dea0fbf-6608-406a-a0f6-646be1ed43a2" providerId="ADAL" clId="{630A87D9-E5FE-4797-B854-F4AABB41689C}"/>
    <pc:docChg chg="custSel modSld">
      <pc:chgData name="Chute, Jaclyn" userId="5dea0fbf-6608-406a-a0f6-646be1ed43a2" providerId="ADAL" clId="{630A87D9-E5FE-4797-B854-F4AABB41689C}" dt="2021-08-25T17:36:47.250" v="28"/>
      <pc:docMkLst>
        <pc:docMk/>
      </pc:docMkLst>
      <pc:sldChg chg="delCm">
        <pc:chgData name="Chute, Jaclyn" userId="5dea0fbf-6608-406a-a0f6-646be1ed43a2" providerId="ADAL" clId="{630A87D9-E5FE-4797-B854-F4AABB41689C}" dt="2021-08-25T17:32:25.056" v="0" actId="1592"/>
        <pc:sldMkLst>
          <pc:docMk/>
          <pc:sldMk cId="3722999285" sldId="265"/>
        </pc:sldMkLst>
      </pc:sldChg>
      <pc:sldChg chg="delCm modNotesTx">
        <pc:chgData name="Chute, Jaclyn" userId="5dea0fbf-6608-406a-a0f6-646be1ed43a2" providerId="ADAL" clId="{630A87D9-E5FE-4797-B854-F4AABB41689C}" dt="2021-08-25T17:34:14.956" v="6" actId="1592"/>
        <pc:sldMkLst>
          <pc:docMk/>
          <pc:sldMk cId="2867326494" sldId="273"/>
        </pc:sldMkLst>
      </pc:sldChg>
      <pc:sldChg chg="delCm">
        <pc:chgData name="Chute, Jaclyn" userId="5dea0fbf-6608-406a-a0f6-646be1ed43a2" providerId="ADAL" clId="{630A87D9-E5FE-4797-B854-F4AABB41689C}" dt="2021-08-25T17:34:27.924" v="7" actId="1592"/>
        <pc:sldMkLst>
          <pc:docMk/>
          <pc:sldMk cId="49637303" sldId="274"/>
        </pc:sldMkLst>
      </pc:sldChg>
      <pc:sldChg chg="modSp mod delCm">
        <pc:chgData name="Chute, Jaclyn" userId="5dea0fbf-6608-406a-a0f6-646be1ed43a2" providerId="ADAL" clId="{630A87D9-E5FE-4797-B854-F4AABB41689C}" dt="2021-08-25T17:35:40.772" v="17" actId="1592"/>
        <pc:sldMkLst>
          <pc:docMk/>
          <pc:sldMk cId="2500862335" sldId="291"/>
        </pc:sldMkLst>
        <pc:spChg chg="mod">
          <ac:chgData name="Chute, Jaclyn" userId="5dea0fbf-6608-406a-a0f6-646be1ed43a2" providerId="ADAL" clId="{630A87D9-E5FE-4797-B854-F4AABB41689C}" dt="2021-08-25T17:35:37.296" v="16" actId="12"/>
          <ac:spMkLst>
            <pc:docMk/>
            <pc:sldMk cId="2500862335" sldId="291"/>
            <ac:spMk id="3" creationId="{44247488-9EF8-4054-9375-24C694277DD7}"/>
          </ac:spMkLst>
        </pc:spChg>
      </pc:sldChg>
      <pc:sldChg chg="delCm">
        <pc:chgData name="Chute, Jaclyn" userId="5dea0fbf-6608-406a-a0f6-646be1ed43a2" providerId="ADAL" clId="{630A87D9-E5FE-4797-B854-F4AABB41689C}" dt="2021-08-25T17:36:00.906" v="20" actId="1592"/>
        <pc:sldMkLst>
          <pc:docMk/>
          <pc:sldMk cId="2094703811" sldId="292"/>
        </pc:sldMkLst>
      </pc:sldChg>
      <pc:sldChg chg="delCm">
        <pc:chgData name="Chute, Jaclyn" userId="5dea0fbf-6608-406a-a0f6-646be1ed43a2" providerId="ADAL" clId="{630A87D9-E5FE-4797-B854-F4AABB41689C}" dt="2021-08-25T17:35:57.102" v="19" actId="1592"/>
        <pc:sldMkLst>
          <pc:docMk/>
          <pc:sldMk cId="3168346059" sldId="293"/>
        </pc:sldMkLst>
      </pc:sldChg>
      <pc:sldChg chg="delCm">
        <pc:chgData name="Chute, Jaclyn" userId="5dea0fbf-6608-406a-a0f6-646be1ed43a2" providerId="ADAL" clId="{630A87D9-E5FE-4797-B854-F4AABB41689C}" dt="2021-08-25T17:35:54.272" v="18" actId="1592"/>
        <pc:sldMkLst>
          <pc:docMk/>
          <pc:sldMk cId="80955286" sldId="296"/>
        </pc:sldMkLst>
      </pc:sldChg>
      <pc:sldChg chg="delCm">
        <pc:chgData name="Chute, Jaclyn" userId="5dea0fbf-6608-406a-a0f6-646be1ed43a2" providerId="ADAL" clId="{630A87D9-E5FE-4797-B854-F4AABB41689C}" dt="2021-08-25T17:36:05.532" v="21" actId="1592"/>
        <pc:sldMkLst>
          <pc:docMk/>
          <pc:sldMk cId="2650855434" sldId="300"/>
        </pc:sldMkLst>
      </pc:sldChg>
      <pc:sldChg chg="delCm">
        <pc:chgData name="Chute, Jaclyn" userId="5dea0fbf-6608-406a-a0f6-646be1ed43a2" providerId="ADAL" clId="{630A87D9-E5FE-4797-B854-F4AABB41689C}" dt="2021-08-25T17:36:24.762" v="26" actId="1592"/>
        <pc:sldMkLst>
          <pc:docMk/>
          <pc:sldMk cId="1316741226" sldId="305"/>
        </pc:sldMkLst>
      </pc:sldChg>
      <pc:sldChg chg="delCm">
        <pc:chgData name="Chute, Jaclyn" userId="5dea0fbf-6608-406a-a0f6-646be1ed43a2" providerId="ADAL" clId="{630A87D9-E5FE-4797-B854-F4AABB41689C}" dt="2021-08-25T17:36:11.672" v="22" actId="1592"/>
        <pc:sldMkLst>
          <pc:docMk/>
          <pc:sldMk cId="2496995096" sldId="306"/>
        </pc:sldMkLst>
      </pc:sldChg>
      <pc:sldChg chg="delCm">
        <pc:chgData name="Chute, Jaclyn" userId="5dea0fbf-6608-406a-a0f6-646be1ed43a2" providerId="ADAL" clId="{630A87D9-E5FE-4797-B854-F4AABB41689C}" dt="2021-08-25T17:36:18.956" v="24" actId="1592"/>
        <pc:sldMkLst>
          <pc:docMk/>
          <pc:sldMk cId="2948730768" sldId="307"/>
        </pc:sldMkLst>
      </pc:sldChg>
      <pc:sldChg chg="delCm">
        <pc:chgData name="Chute, Jaclyn" userId="5dea0fbf-6608-406a-a0f6-646be1ed43a2" providerId="ADAL" clId="{630A87D9-E5FE-4797-B854-F4AABB41689C}" dt="2021-08-25T17:36:14.531" v="23" actId="1592"/>
        <pc:sldMkLst>
          <pc:docMk/>
          <pc:sldMk cId="3450826460" sldId="309"/>
        </pc:sldMkLst>
      </pc:sldChg>
      <pc:sldChg chg="addCm modCm">
        <pc:chgData name="Chute, Jaclyn" userId="5dea0fbf-6608-406a-a0f6-646be1ed43a2" providerId="ADAL" clId="{630A87D9-E5FE-4797-B854-F4AABB41689C}" dt="2021-08-25T17:36:47.250" v="28"/>
        <pc:sldMkLst>
          <pc:docMk/>
          <pc:sldMk cId="3427087589" sldId="310"/>
        </pc:sldMkLst>
      </pc:sldChg>
      <pc:sldChg chg="delCm">
        <pc:chgData name="Chute, Jaclyn" userId="5dea0fbf-6608-406a-a0f6-646be1ed43a2" providerId="ADAL" clId="{630A87D9-E5FE-4797-B854-F4AABB41689C}" dt="2021-08-25T17:33:40.842" v="3" actId="1592"/>
        <pc:sldMkLst>
          <pc:docMk/>
          <pc:sldMk cId="3801661011" sldId="319"/>
        </pc:sldMkLst>
      </pc:sldChg>
      <pc:sldChg chg="delCm">
        <pc:chgData name="Chute, Jaclyn" userId="5dea0fbf-6608-406a-a0f6-646be1ed43a2" providerId="ADAL" clId="{630A87D9-E5FE-4797-B854-F4AABB41689C}" dt="2021-08-25T17:34:34.544" v="8" actId="1592"/>
        <pc:sldMkLst>
          <pc:docMk/>
          <pc:sldMk cId="3209646469" sldId="323"/>
        </pc:sldMkLst>
      </pc:sldChg>
      <pc:sldChg chg="delCm">
        <pc:chgData name="Chute, Jaclyn" userId="5dea0fbf-6608-406a-a0f6-646be1ed43a2" providerId="ADAL" clId="{630A87D9-E5FE-4797-B854-F4AABB41689C}" dt="2021-08-25T17:34:55" v="12" actId="1592"/>
        <pc:sldMkLst>
          <pc:docMk/>
          <pc:sldMk cId="4151425685" sldId="327"/>
        </pc:sldMkLst>
      </pc:sldChg>
      <pc:sldChg chg="delCm">
        <pc:chgData name="Chute, Jaclyn" userId="5dea0fbf-6608-406a-a0f6-646be1ed43a2" providerId="ADAL" clId="{630A87D9-E5FE-4797-B854-F4AABB41689C}" dt="2021-08-25T17:34:42.566" v="9" actId="1592"/>
        <pc:sldMkLst>
          <pc:docMk/>
          <pc:sldMk cId="1516622873" sldId="328"/>
        </pc:sldMkLst>
      </pc:sldChg>
      <pc:sldChg chg="delCm">
        <pc:chgData name="Chute, Jaclyn" userId="5dea0fbf-6608-406a-a0f6-646be1ed43a2" providerId="ADAL" clId="{630A87D9-E5FE-4797-B854-F4AABB41689C}" dt="2021-08-25T17:34:50.773" v="11" actId="1592"/>
        <pc:sldMkLst>
          <pc:docMk/>
          <pc:sldMk cId="1885817789" sldId="329"/>
        </pc:sldMkLst>
      </pc:sldChg>
      <pc:sldChg chg="delCm">
        <pc:chgData name="Chute, Jaclyn" userId="5dea0fbf-6608-406a-a0f6-646be1ed43a2" providerId="ADAL" clId="{630A87D9-E5FE-4797-B854-F4AABB41689C}" dt="2021-08-25T17:34:47.758" v="10" actId="1592"/>
        <pc:sldMkLst>
          <pc:docMk/>
          <pc:sldMk cId="673626358" sldId="331"/>
        </pc:sldMkLst>
      </pc:sldChg>
      <pc:sldChg chg="delCm">
        <pc:chgData name="Chute, Jaclyn" userId="5dea0fbf-6608-406a-a0f6-646be1ed43a2" providerId="ADAL" clId="{630A87D9-E5FE-4797-B854-F4AABB41689C}" dt="2021-08-25T17:33:27.916" v="2" actId="1592"/>
        <pc:sldMkLst>
          <pc:docMk/>
          <pc:sldMk cId="1219287869" sldId="333"/>
        </pc:sldMkLst>
      </pc:sldChg>
      <pc:sldChg chg="delCm">
        <pc:chgData name="Chute, Jaclyn" userId="5dea0fbf-6608-406a-a0f6-646be1ed43a2" providerId="ADAL" clId="{630A87D9-E5FE-4797-B854-F4AABB41689C}" dt="2021-08-25T17:33:03.286" v="1" actId="1592"/>
        <pc:sldMkLst>
          <pc:docMk/>
          <pc:sldMk cId="2202618998" sldId="3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6BD60-1E20-4093-8EC1-0CE3E1063988}" type="datetimeFigureOut">
              <a:rPr lang="en-CA" smtClean="0"/>
              <a:t>2022-01-18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745A9F-459A-4A2E-AC98-F82562222865}" type="slidenum">
              <a:rPr lang="en-CA" smtClean="0"/>
              <a:t>‹#›</a:t>
            </a:fld>
            <a:endParaRPr lang="en-CA"/>
          </a:p>
        </p:txBody>
      </p:sp>
    </p:spTree>
    <p:extLst>
      <p:ext uri="{BB962C8B-B14F-4D97-AF65-F5344CB8AC3E}">
        <p14:creationId xmlns:p14="http://schemas.microsoft.com/office/powerpoint/2010/main" val="342189963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u="none" strike="noStrike" kern="1200" baseline="0">
                <a:solidFill>
                  <a:schemeClr val="tx1"/>
                </a:solidFill>
                <a:latin typeface="+mn-lt"/>
                <a:ea typeface="+mn-ea"/>
                <a:cs typeface="+mn-cs"/>
              </a:rPr>
              <a:t>© Dairy Farmers of Canada, 2021. All rights reserved.</a:t>
            </a:r>
            <a:endParaRPr lang="en-CA" b="1"/>
          </a:p>
          <a:p>
            <a:endParaRPr lang="en-CA" b="1"/>
          </a:p>
          <a:p>
            <a:r>
              <a:rPr lang="en-CA" b="1"/>
              <a:t>Slide Intent: </a:t>
            </a:r>
            <a:r>
              <a:rPr lang="en-CA" b="0"/>
              <a:t>Introduce the lesson.</a:t>
            </a:r>
            <a:endParaRPr lang="en-CA" b="1"/>
          </a:p>
          <a:p>
            <a:endParaRPr lang="en-CA" b="1"/>
          </a:p>
          <a:p>
            <a:r>
              <a:rPr lang="en-CA" b="1" i="0"/>
              <a:t>Teacher: </a:t>
            </a:r>
            <a:r>
              <a:rPr lang="en-CA" b="0" i="0"/>
              <a:t>Read the slide.</a:t>
            </a:r>
          </a:p>
          <a:p>
            <a:endParaRPr lang="en-CA" b="0" i="0"/>
          </a:p>
          <a:p>
            <a:pPr rtl="0" fontAlgn="base"/>
            <a:r>
              <a:rPr lang="en-CA" sz="1200" kern="1200">
                <a:solidFill>
                  <a:schemeClr val="tx1"/>
                </a:solidFill>
                <a:effectLst/>
                <a:latin typeface="+mn-lt"/>
                <a:ea typeface="+mn-ea"/>
                <a:cs typeface="+mn-cs"/>
              </a:rPr>
              <a:t>Note: </a:t>
            </a:r>
            <a:r>
              <a:rPr lang="en-CA" sz="1200" b="0" i="0" kern="1200">
                <a:solidFill>
                  <a:schemeClr val="tx1"/>
                </a:solidFill>
                <a:effectLst/>
                <a:latin typeface="+mn-lt"/>
                <a:ea typeface="+mn-ea"/>
                <a:cs typeface="+mn-cs"/>
              </a:rPr>
              <a:t>While this module includes discussion about nutrients and the benefits of eating a variety of foods, we encourage neutral food exposure and conversation about all foods to preserve and foster a positive relationship with food. </a:t>
            </a:r>
            <a:r>
              <a:rPr lang="en-CA" sz="900" kern="1200">
                <a:solidFill>
                  <a:schemeClr val="tx1"/>
                </a:solidFill>
                <a:latin typeface="+mn-lt"/>
                <a:ea typeface="+mn-ea"/>
                <a:cs typeface="+mn-cs"/>
              </a:rPr>
              <a:t>This means there is no judgement of the food or of the person eating the food. </a:t>
            </a:r>
            <a:r>
              <a:rPr lang="en-CA" sz="1200" b="0" i="0" kern="1200">
                <a:solidFill>
                  <a:schemeClr val="tx1"/>
                </a:solidFill>
                <a:effectLst/>
                <a:latin typeface="+mn-lt"/>
                <a:ea typeface="+mn-ea"/>
                <a:cs typeface="+mn-cs"/>
              </a:rPr>
              <a:t>Being mindful of how health messages are delivered and avoiding techniques such as food tracking and food monitoring are recommended to minimize the risk of disordered eating behaviour that is associated with these practices.</a:t>
            </a:r>
          </a:p>
          <a:p>
            <a:pPr rtl="0" fontAlgn="base"/>
            <a:r>
              <a:rPr lang="en-CA" sz="1200" b="0" i="0" kern="1200">
                <a:solidFill>
                  <a:schemeClr val="tx1"/>
                </a:solidFill>
                <a:effectLst/>
                <a:latin typeface="+mn-lt"/>
                <a:ea typeface="+mn-ea"/>
                <a:cs typeface="+mn-cs"/>
              </a:rPr>
              <a:t> </a:t>
            </a:r>
          </a:p>
          <a:p>
            <a:pPr rtl="0" fontAlgn="base"/>
            <a:r>
              <a:rPr lang="en-CA" sz="1200" b="0" i="0" kern="1200">
                <a:solidFill>
                  <a:schemeClr val="tx1"/>
                </a:solidFill>
                <a:effectLst/>
                <a:latin typeface="+mn-lt"/>
                <a:ea typeface="+mn-ea"/>
                <a:cs typeface="+mn-cs"/>
              </a:rPr>
              <a:t>Source: Pinhas et al. Trading health for a healthy weight: the uncharted side of healthy weights initiatives. </a:t>
            </a:r>
            <a:r>
              <a:rPr lang="en-CA" sz="1200" b="0" i="1" kern="1200">
                <a:solidFill>
                  <a:schemeClr val="tx1"/>
                </a:solidFill>
                <a:effectLst/>
                <a:latin typeface="+mn-lt"/>
                <a:ea typeface="+mn-ea"/>
                <a:cs typeface="+mn-cs"/>
              </a:rPr>
              <a:t>Eat Disord </a:t>
            </a:r>
            <a:r>
              <a:rPr lang="en-CA" sz="1200" b="0" i="0" kern="1200">
                <a:solidFill>
                  <a:schemeClr val="tx1"/>
                </a:solidFill>
                <a:effectLst/>
                <a:latin typeface="+mn-lt"/>
                <a:ea typeface="+mn-ea"/>
                <a:cs typeface="+mn-cs"/>
              </a:rPr>
              <a:t>2013;21:109-116. </a:t>
            </a:r>
          </a:p>
          <a:p>
            <a:endParaRPr lang="en-CA" sz="1200" i="0">
              <a:cs typeface="Calibri" panose="020F0502020204030204"/>
            </a:endParaRPr>
          </a:p>
          <a:p>
            <a:r>
              <a:rPr lang="en-CA" b="1"/>
              <a:t>This slide deck contains embedded videos. To play videos directly from the slides, click “enable editing” and then click “enable content” on the top bar. Alternatively, you can use the Vimeo links in the notes section of the relevant slides to access the videos.</a:t>
            </a:r>
            <a:r>
              <a:rPr lang="en-CA"/>
              <a:t> </a:t>
            </a:r>
          </a:p>
          <a:p>
            <a:endParaRPr lang="en-CA" b="1">
              <a:cs typeface="Calibri" panose="020F0502020204030204"/>
            </a:endParaRPr>
          </a:p>
        </p:txBody>
      </p:sp>
      <p:sp>
        <p:nvSpPr>
          <p:cNvPr id="4" name="Slide Number Placeholder 3"/>
          <p:cNvSpPr>
            <a:spLocks noGrp="1"/>
          </p:cNvSpPr>
          <p:nvPr>
            <p:ph type="sldNum" sz="quarter" idx="5"/>
          </p:nvPr>
        </p:nvSpPr>
        <p:spPr/>
        <p:txBody>
          <a:bodyPr/>
          <a:lstStyle/>
          <a:p>
            <a:fld id="{A7DC23E1-D126-4970-B914-8923FD8A03F9}" type="slidenum">
              <a:rPr lang="en-CA" smtClean="0"/>
              <a:t>1</a:t>
            </a:fld>
            <a:endParaRPr lang="en-CA"/>
          </a:p>
        </p:txBody>
      </p:sp>
    </p:spTree>
    <p:extLst>
      <p:ext uri="{BB962C8B-B14F-4D97-AF65-F5344CB8AC3E}">
        <p14:creationId xmlns:p14="http://schemas.microsoft.com/office/powerpoint/2010/main" val="160688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Provide in-depth information if students have questions.</a:t>
            </a:r>
          </a:p>
          <a:p>
            <a:endParaRPr lang="en-CA" b="0"/>
          </a:p>
          <a:p>
            <a:r>
              <a:rPr lang="en-CA" b="1"/>
              <a:t>Teacher: </a:t>
            </a:r>
            <a:r>
              <a:rPr lang="en-CA" b="0"/>
              <a:t>Read the slide content for nutrients students are interested in.</a:t>
            </a:r>
            <a:endParaRPr lang="en-CA" b="1"/>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10</a:t>
            </a:fld>
            <a:endParaRPr lang="en-CA"/>
          </a:p>
        </p:txBody>
      </p:sp>
    </p:spTree>
    <p:extLst>
      <p:ext uri="{BB962C8B-B14F-4D97-AF65-F5344CB8AC3E}">
        <p14:creationId xmlns:p14="http://schemas.microsoft.com/office/powerpoint/2010/main" val="346700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Provide in-depth information if students have questions.</a:t>
            </a:r>
          </a:p>
          <a:p>
            <a:endParaRPr lang="en-CA" b="0"/>
          </a:p>
          <a:p>
            <a:r>
              <a:rPr lang="en-CA" b="1"/>
              <a:t>Teacher: </a:t>
            </a:r>
            <a:r>
              <a:rPr lang="en-CA" b="0"/>
              <a:t>Read the slide content for nutrients students are interested in.</a:t>
            </a:r>
            <a:endParaRPr lang="en-CA" b="1"/>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11</a:t>
            </a:fld>
            <a:endParaRPr lang="en-CA"/>
          </a:p>
        </p:txBody>
      </p:sp>
    </p:spTree>
    <p:extLst>
      <p:ext uri="{BB962C8B-B14F-4D97-AF65-F5344CB8AC3E}">
        <p14:creationId xmlns:p14="http://schemas.microsoft.com/office/powerpoint/2010/main" val="940283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Provide in-depth information if students have questions.</a:t>
            </a:r>
          </a:p>
          <a:p>
            <a:endParaRPr lang="en-CA" b="0"/>
          </a:p>
          <a:p>
            <a:r>
              <a:rPr lang="en-CA" b="1"/>
              <a:t>Teacher: </a:t>
            </a:r>
            <a:r>
              <a:rPr lang="en-CA" b="0"/>
              <a:t>Read the slide content for nutrients students are interested in.</a:t>
            </a:r>
            <a:endParaRPr lang="en-CA" b="1"/>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12</a:t>
            </a:fld>
            <a:endParaRPr lang="en-CA"/>
          </a:p>
        </p:txBody>
      </p:sp>
    </p:spTree>
    <p:extLst>
      <p:ext uri="{BB962C8B-B14F-4D97-AF65-F5344CB8AC3E}">
        <p14:creationId xmlns:p14="http://schemas.microsoft.com/office/powerpoint/2010/main" val="1793316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Priming for the activity.</a:t>
            </a:r>
          </a:p>
          <a:p>
            <a:endParaRPr lang="en-CA" b="0"/>
          </a:p>
          <a:p>
            <a:r>
              <a:rPr lang="en-CA" b="1"/>
              <a:t>Teacher: </a:t>
            </a:r>
            <a:r>
              <a:rPr lang="en-CA" b="0"/>
              <a:t>Read the slide. </a:t>
            </a:r>
            <a:endParaRPr lang="en-CA" b="1"/>
          </a:p>
          <a:p>
            <a:pPr lvl="0"/>
            <a:endParaRPr lang="en-CA" sz="1200" kern="1200">
              <a:solidFill>
                <a:schemeClr val="tx1"/>
              </a:solidFill>
              <a:effectLst/>
              <a:latin typeface="+mn-lt"/>
              <a:ea typeface="+mn-ea"/>
              <a:cs typeface="+mn-cs"/>
            </a:endParaRPr>
          </a:p>
          <a:p>
            <a:r>
              <a:rPr lang="en-CA"/>
              <a:t>Note: As previously mentioned, rigid eating and food tracking and monitoring are not recommended. </a:t>
            </a:r>
          </a:p>
          <a:p>
            <a:endParaRPr lang="en-CA"/>
          </a:p>
          <a:p>
            <a:r>
              <a:rPr lang="en-CA"/>
              <a:t>Vegetarian eating patterns: “</a:t>
            </a:r>
            <a:r>
              <a:rPr lang="en-CA" sz="1200" b="0" i="0" kern="1200">
                <a:solidFill>
                  <a:schemeClr val="tx1"/>
                </a:solidFill>
                <a:effectLst/>
                <a:latin typeface="+mn-lt"/>
                <a:ea typeface="+mn-ea"/>
                <a:cs typeface="+mn-cs"/>
              </a:rPr>
              <a:t>It is the position of Dietitians of Canada and the American Dietetic Association that </a:t>
            </a:r>
            <a:r>
              <a:rPr lang="en-CA" sz="1200" b="1" i="0" kern="1200">
                <a:solidFill>
                  <a:schemeClr val="tx1"/>
                </a:solidFill>
                <a:effectLst/>
                <a:latin typeface="+mn-lt"/>
                <a:ea typeface="+mn-ea"/>
                <a:cs typeface="+mn-cs"/>
              </a:rPr>
              <a:t>appropriately planned vegetarian diets are healthful</a:t>
            </a:r>
            <a:r>
              <a:rPr lang="en-CA" sz="1200" b="1" i="0" kern="1200" baseline="0">
                <a:solidFill>
                  <a:schemeClr val="tx1"/>
                </a:solidFill>
                <a:effectLst/>
                <a:latin typeface="+mn-lt"/>
                <a:ea typeface="+mn-ea"/>
                <a:cs typeface="+mn-cs"/>
              </a:rPr>
              <a:t> and</a:t>
            </a:r>
            <a:r>
              <a:rPr lang="en-CA" sz="1200" b="1" i="0" kern="1200">
                <a:solidFill>
                  <a:schemeClr val="tx1"/>
                </a:solidFill>
                <a:effectLst/>
                <a:latin typeface="+mn-lt"/>
                <a:ea typeface="+mn-ea"/>
                <a:cs typeface="+mn-cs"/>
              </a:rPr>
              <a:t> nutritionally adequate</a:t>
            </a:r>
            <a:r>
              <a:rPr lang="en-CA" sz="1200" b="0" i="0" kern="1200">
                <a:solidFill>
                  <a:schemeClr val="tx1"/>
                </a:solidFill>
                <a:effectLst/>
                <a:latin typeface="+mn-lt"/>
                <a:ea typeface="+mn-ea"/>
                <a:cs typeface="+mn-cs"/>
              </a:rPr>
              <a:t>, and provide health benefits in the prevention and treatment of certain diseases…All vegetarians, especially individuals who don’t eat any animal products, </a:t>
            </a:r>
            <a:r>
              <a:rPr lang="en-CA" sz="1200" b="1" i="0" kern="1200">
                <a:solidFill>
                  <a:schemeClr val="tx1"/>
                </a:solidFill>
                <a:effectLst/>
                <a:latin typeface="+mn-lt"/>
                <a:ea typeface="+mn-ea"/>
                <a:cs typeface="+mn-cs"/>
              </a:rPr>
              <a:t>need to be sure they get enough iron, calcium, vitamin D, vitamin B</a:t>
            </a:r>
            <a:r>
              <a:rPr lang="en-CA" sz="1200" b="1" i="0" kern="1200" baseline="-25000">
                <a:solidFill>
                  <a:schemeClr val="tx1"/>
                </a:solidFill>
                <a:effectLst/>
                <a:latin typeface="+mn-lt"/>
                <a:ea typeface="+mn-ea"/>
                <a:cs typeface="+mn-cs"/>
              </a:rPr>
              <a:t>12</a:t>
            </a:r>
            <a:r>
              <a:rPr lang="en-CA" sz="1200" b="1" i="0" kern="1200">
                <a:solidFill>
                  <a:schemeClr val="tx1"/>
                </a:solidFill>
                <a:effectLst/>
                <a:latin typeface="+mn-lt"/>
                <a:ea typeface="+mn-ea"/>
                <a:cs typeface="+mn-cs"/>
              </a:rPr>
              <a:t>, and zinc</a:t>
            </a:r>
            <a:r>
              <a:rPr lang="en-CA" sz="1200" b="0" i="0" kern="1200">
                <a:solidFill>
                  <a:schemeClr val="tx1"/>
                </a:solidFill>
                <a:effectLst/>
                <a:latin typeface="+mn-lt"/>
                <a:ea typeface="+mn-ea"/>
                <a:cs typeface="+mn-cs"/>
              </a:rPr>
              <a:t>. Protein needs can easily be satisfied by eating a variety of beans, peas, lentils, soy products, nuts, and seeds, as well as milk products and eggs.”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Source: Dietitians of Canada. 2019. Meal planning for the vegetarian teen. UnlockFood.ca. https://www.unlockfood.ca/en/Articles/Adolescents-teenagers/Meal-planning-for-the-vegetarian-teen.aspx. Accessed Oct. 7, 2020.  </a:t>
            </a:r>
          </a:p>
          <a:p>
            <a:r>
              <a:rPr lang="en-CA"/>
              <a:t> </a:t>
            </a:r>
          </a:p>
        </p:txBody>
      </p:sp>
      <p:sp>
        <p:nvSpPr>
          <p:cNvPr id="4" name="Slide Number Placeholder 3"/>
          <p:cNvSpPr>
            <a:spLocks noGrp="1"/>
          </p:cNvSpPr>
          <p:nvPr>
            <p:ph type="sldNum" sz="quarter" idx="5"/>
          </p:nvPr>
        </p:nvSpPr>
        <p:spPr/>
        <p:txBody>
          <a:bodyPr/>
          <a:lstStyle/>
          <a:p>
            <a:fld id="{B4745A9F-459A-4A2E-AC98-F82562222865}" type="slidenum">
              <a:rPr lang="en-CA" smtClean="0"/>
              <a:t>13</a:t>
            </a:fld>
            <a:endParaRPr lang="en-CA"/>
          </a:p>
        </p:txBody>
      </p:sp>
    </p:spTree>
    <p:extLst>
      <p:ext uri="{BB962C8B-B14F-4D97-AF65-F5344CB8AC3E}">
        <p14:creationId xmlns:p14="http://schemas.microsoft.com/office/powerpoint/2010/main" val="2560802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Priming for the activity/background information.</a:t>
            </a:r>
          </a:p>
          <a:p>
            <a:endParaRPr lang="en-CA" b="0"/>
          </a:p>
          <a:p>
            <a:r>
              <a:rPr lang="en-CA" b="1"/>
              <a:t>Teacher: </a:t>
            </a:r>
            <a:r>
              <a:rPr lang="en-CA" b="0"/>
              <a:t>Read the slide.</a:t>
            </a:r>
            <a:endParaRPr lang="en-CA" b="1"/>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14</a:t>
            </a:fld>
            <a:endParaRPr lang="en-CA"/>
          </a:p>
        </p:txBody>
      </p:sp>
    </p:spTree>
    <p:extLst>
      <p:ext uri="{BB962C8B-B14F-4D97-AF65-F5344CB8AC3E}">
        <p14:creationId xmlns:p14="http://schemas.microsoft.com/office/powerpoint/2010/main" val="2763489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Priming for the activity/background information.</a:t>
            </a:r>
          </a:p>
          <a:p>
            <a:endParaRPr lang="en-CA" b="0"/>
          </a:p>
          <a:p>
            <a:r>
              <a:rPr lang="en-CA" b="1"/>
              <a:t>Teacher: </a:t>
            </a:r>
            <a:r>
              <a:rPr lang="en-CA" b="0"/>
              <a:t>Read the slide.</a:t>
            </a:r>
            <a:endParaRPr lang="en-CA" b="1"/>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15</a:t>
            </a:fld>
            <a:endParaRPr lang="en-CA"/>
          </a:p>
        </p:txBody>
      </p:sp>
    </p:spTree>
    <p:extLst>
      <p:ext uri="{BB962C8B-B14F-4D97-AF65-F5344CB8AC3E}">
        <p14:creationId xmlns:p14="http://schemas.microsoft.com/office/powerpoint/2010/main" val="1698365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Introduce the activity.</a:t>
            </a:r>
          </a:p>
          <a:p>
            <a:endParaRPr lang="en-CA" b="0"/>
          </a:p>
          <a:p>
            <a:r>
              <a:rPr lang="en-CA" b="1"/>
              <a:t>Teacher: </a:t>
            </a:r>
            <a:r>
              <a:rPr lang="en-CA" b="0"/>
              <a:t>Today you are going to </a:t>
            </a:r>
            <a:r>
              <a:rPr lang="en-CA" sz="1200" b="0" i="0" kern="1200">
                <a:solidFill>
                  <a:schemeClr val="tx1"/>
                </a:solidFill>
                <a:effectLst/>
                <a:latin typeface="+mn-lt"/>
                <a:ea typeface="+mn-ea"/>
                <a:cs typeface="+mn-cs"/>
              </a:rPr>
              <a:t>explore how choosing a variety of vegetables and fruits, whole grain foods, and protein foods helps your body get the nutrients it needs. Activity sheets are included in the Student Workbook.</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Note: This activity can be adapted so that each student reviews all nutrient graphs. To do this, make two additional copies of the </a:t>
            </a:r>
            <a:r>
              <a:rPr lang="en-CA" sz="1200" i="0" kern="1200">
                <a:solidFill>
                  <a:schemeClr val="tx1"/>
                </a:solidFill>
                <a:effectLst/>
                <a:latin typeface="+mn-lt"/>
                <a:ea typeface="+mn-ea"/>
                <a:cs typeface="+mn-cs"/>
              </a:rPr>
              <a:t>Food Profile </a:t>
            </a:r>
            <a:r>
              <a:rPr lang="en-CA" sz="1200" kern="1200">
                <a:solidFill>
                  <a:schemeClr val="tx1"/>
                </a:solidFill>
                <a:effectLst/>
                <a:latin typeface="+mn-lt"/>
                <a:ea typeface="+mn-ea"/>
                <a:cs typeface="+mn-cs"/>
              </a:rPr>
              <a:t>worksheet in the Student Workbook for each student. Then, rotate the three sets of graphs among the groups or show the hidden slides that are next.</a:t>
            </a:r>
          </a:p>
          <a:p>
            <a:pPr lvl="0"/>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745A9F-459A-4A2E-AC98-F82562222865}" type="slidenum">
              <a:rPr lang="en-CA" smtClean="0"/>
              <a:t>16</a:t>
            </a:fld>
            <a:endParaRPr lang="en-CA"/>
          </a:p>
        </p:txBody>
      </p:sp>
    </p:spTree>
    <p:extLst>
      <p:ext uri="{BB962C8B-B14F-4D97-AF65-F5344CB8AC3E}">
        <p14:creationId xmlns:p14="http://schemas.microsoft.com/office/powerpoint/2010/main" val="1721432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Introduce the activity.</a:t>
            </a:r>
          </a:p>
          <a:p>
            <a:endParaRPr lang="en-CA" b="0"/>
          </a:p>
          <a:p>
            <a:r>
              <a:rPr lang="en-CA" b="1"/>
              <a:t>Teacher: </a:t>
            </a:r>
            <a:r>
              <a:rPr lang="en-CA" sz="1200" b="0" i="0" kern="1200">
                <a:solidFill>
                  <a:schemeClr val="tx1"/>
                </a:solidFill>
                <a:effectLst/>
                <a:latin typeface="+mn-lt"/>
                <a:ea typeface="+mn-ea"/>
                <a:cs typeface="+mn-cs"/>
              </a:rPr>
              <a:t>Read the slide.</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p>
          <a:p>
            <a:endParaRPr lang="en-CA" sz="1200" kern="1200">
              <a:solidFill>
                <a:schemeClr val="tx1"/>
              </a:solidFill>
              <a:effectLst/>
              <a:latin typeface="+mn-lt"/>
              <a:ea typeface="+mn-ea"/>
              <a:cs typeface="+mn-cs"/>
            </a:endParaRPr>
          </a:p>
          <a:p>
            <a:pPr lvl="0"/>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745A9F-459A-4A2E-AC98-F82562222865}" type="slidenum">
              <a:rPr lang="en-CA" smtClean="0"/>
              <a:t>17</a:t>
            </a:fld>
            <a:endParaRPr lang="en-CA"/>
          </a:p>
        </p:txBody>
      </p:sp>
    </p:spTree>
    <p:extLst>
      <p:ext uri="{BB962C8B-B14F-4D97-AF65-F5344CB8AC3E}">
        <p14:creationId xmlns:p14="http://schemas.microsoft.com/office/powerpoint/2010/main" val="3737334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18</a:t>
            </a:fld>
            <a:endParaRPr lang="en-CA"/>
          </a:p>
        </p:txBody>
      </p:sp>
    </p:spTree>
    <p:extLst>
      <p:ext uri="{BB962C8B-B14F-4D97-AF65-F5344CB8AC3E}">
        <p14:creationId xmlns:p14="http://schemas.microsoft.com/office/powerpoint/2010/main" val="3217836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19</a:t>
            </a:fld>
            <a:endParaRPr lang="en-CA"/>
          </a:p>
        </p:txBody>
      </p:sp>
    </p:spTree>
    <p:extLst>
      <p:ext uri="{BB962C8B-B14F-4D97-AF65-F5344CB8AC3E}">
        <p14:creationId xmlns:p14="http://schemas.microsoft.com/office/powerpoint/2010/main" val="3532201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Review the purpose of the </a:t>
            </a:r>
            <a:r>
              <a:rPr lang="en-CA" b="0" i="1"/>
              <a:t>Food for Me </a:t>
            </a:r>
            <a:r>
              <a:rPr lang="en-CA" b="0"/>
              <a:t>program.</a:t>
            </a:r>
          </a:p>
          <a:p>
            <a:endParaRPr lang="en-CA" b="0"/>
          </a:p>
          <a:p>
            <a:r>
              <a:rPr lang="en-CA" b="1"/>
              <a:t>Teacher: </a:t>
            </a:r>
            <a:r>
              <a:rPr lang="en-CA" b="0"/>
              <a:t>Read the slide.</a:t>
            </a:r>
            <a:endParaRPr lang="en-CA" b="1"/>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b="0"/>
              <a:t>Visit https://food-guide.canada.ca/en/ for more information on </a:t>
            </a:r>
            <a:r>
              <a:rPr lang="en-CA" b="0" i="1"/>
              <a:t>Canada’s Food Guide</a:t>
            </a:r>
            <a:r>
              <a:rPr lang="en-CA" b="0"/>
              <a:t>.</a:t>
            </a:r>
            <a:endParaRPr lang="en-CA" b="1"/>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2</a:t>
            </a:fld>
            <a:endParaRPr lang="en-CA"/>
          </a:p>
        </p:txBody>
      </p:sp>
    </p:spTree>
    <p:extLst>
      <p:ext uri="{BB962C8B-B14F-4D97-AF65-F5344CB8AC3E}">
        <p14:creationId xmlns:p14="http://schemas.microsoft.com/office/powerpoint/2010/main" val="2259334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20</a:t>
            </a:fld>
            <a:endParaRPr lang="en-CA"/>
          </a:p>
        </p:txBody>
      </p:sp>
    </p:spTree>
    <p:extLst>
      <p:ext uri="{BB962C8B-B14F-4D97-AF65-F5344CB8AC3E}">
        <p14:creationId xmlns:p14="http://schemas.microsoft.com/office/powerpoint/2010/main" val="183274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b="0"/>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21</a:t>
            </a:fld>
            <a:endParaRPr lang="en-CA"/>
          </a:p>
        </p:txBody>
      </p:sp>
    </p:spTree>
    <p:extLst>
      <p:ext uri="{BB962C8B-B14F-4D97-AF65-F5344CB8AC3E}">
        <p14:creationId xmlns:p14="http://schemas.microsoft.com/office/powerpoint/2010/main" val="100862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22</a:t>
            </a:fld>
            <a:endParaRPr lang="en-CA"/>
          </a:p>
        </p:txBody>
      </p:sp>
    </p:spTree>
    <p:extLst>
      <p:ext uri="{BB962C8B-B14F-4D97-AF65-F5344CB8AC3E}">
        <p14:creationId xmlns:p14="http://schemas.microsoft.com/office/powerpoint/2010/main" val="3589487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23</a:t>
            </a:fld>
            <a:endParaRPr lang="en-CA"/>
          </a:p>
        </p:txBody>
      </p:sp>
    </p:spTree>
    <p:extLst>
      <p:ext uri="{BB962C8B-B14F-4D97-AF65-F5344CB8AC3E}">
        <p14:creationId xmlns:p14="http://schemas.microsoft.com/office/powerpoint/2010/main" val="928991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24</a:t>
            </a:fld>
            <a:endParaRPr lang="en-CA"/>
          </a:p>
        </p:txBody>
      </p:sp>
    </p:spTree>
    <p:extLst>
      <p:ext uri="{BB962C8B-B14F-4D97-AF65-F5344CB8AC3E}">
        <p14:creationId xmlns:p14="http://schemas.microsoft.com/office/powerpoint/2010/main" val="69248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25</a:t>
            </a:fld>
            <a:endParaRPr lang="en-CA"/>
          </a:p>
        </p:txBody>
      </p:sp>
    </p:spTree>
    <p:extLst>
      <p:ext uri="{BB962C8B-B14F-4D97-AF65-F5344CB8AC3E}">
        <p14:creationId xmlns:p14="http://schemas.microsoft.com/office/powerpoint/2010/main" val="1020227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26</a:t>
            </a:fld>
            <a:endParaRPr lang="en-CA"/>
          </a:p>
        </p:txBody>
      </p:sp>
    </p:spTree>
    <p:extLst>
      <p:ext uri="{BB962C8B-B14F-4D97-AF65-F5344CB8AC3E}">
        <p14:creationId xmlns:p14="http://schemas.microsoft.com/office/powerpoint/2010/main" val="794766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27</a:t>
            </a:fld>
            <a:endParaRPr lang="en-CA"/>
          </a:p>
        </p:txBody>
      </p:sp>
    </p:spTree>
    <p:extLst>
      <p:ext uri="{BB962C8B-B14F-4D97-AF65-F5344CB8AC3E}">
        <p14:creationId xmlns:p14="http://schemas.microsoft.com/office/powerpoint/2010/main" val="3970764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28</a:t>
            </a:fld>
            <a:endParaRPr lang="en-CA"/>
          </a:p>
        </p:txBody>
      </p:sp>
    </p:spTree>
    <p:extLst>
      <p:ext uri="{BB962C8B-B14F-4D97-AF65-F5344CB8AC3E}">
        <p14:creationId xmlns:p14="http://schemas.microsoft.com/office/powerpoint/2010/main" val="3047167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29</a:t>
            </a:fld>
            <a:endParaRPr lang="en-CA"/>
          </a:p>
        </p:txBody>
      </p:sp>
    </p:spTree>
    <p:extLst>
      <p:ext uri="{BB962C8B-B14F-4D97-AF65-F5344CB8AC3E}">
        <p14:creationId xmlns:p14="http://schemas.microsoft.com/office/powerpoint/2010/main" val="317255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Highlight the application of </a:t>
            </a:r>
            <a:r>
              <a:rPr lang="en-CA" b="0" i="1"/>
              <a:t>Canada’s Food Guide</a:t>
            </a:r>
            <a:r>
              <a:rPr lang="en-CA" b="0" i="0"/>
              <a:t>.</a:t>
            </a:r>
          </a:p>
          <a:p>
            <a:endParaRPr lang="en-CA" b="0" i="0"/>
          </a:p>
          <a:p>
            <a:r>
              <a:rPr lang="en-CA" b="1" i="0"/>
              <a:t>Teacher: </a:t>
            </a:r>
            <a:r>
              <a:rPr lang="en-CA" b="0" i="0"/>
              <a:t>Here is another example of how to use </a:t>
            </a:r>
            <a:r>
              <a:rPr lang="en-CA" b="0" i="1"/>
              <a:t>Canada’s Food Guide </a:t>
            </a:r>
            <a:r>
              <a:rPr lang="en-CA" b="0" i="0"/>
              <a:t>to create a meal. </a:t>
            </a:r>
          </a:p>
          <a:p>
            <a:endParaRPr lang="en-CA" b="0" i="0"/>
          </a:p>
          <a:p>
            <a:r>
              <a:rPr lang="en-CA" b="0" i="0"/>
              <a:t>Note: The final foods shown are vegetarian chili with cheese, pita wedges, and yogurt with fruit. </a:t>
            </a:r>
          </a:p>
          <a:p>
            <a:endParaRPr lang="en-CA" b="0" i="0"/>
          </a:p>
          <a:p>
            <a:r>
              <a:rPr lang="en-CA" b="0" i="0"/>
              <a:t>If embedded video does not play, use the following Vimeo link to access the video: https://vimeo.com/465806311/18f329cd40</a:t>
            </a:r>
          </a:p>
          <a:p>
            <a:endParaRPr lang="en-CA" b="1"/>
          </a:p>
        </p:txBody>
      </p:sp>
      <p:sp>
        <p:nvSpPr>
          <p:cNvPr id="4" name="Slide Number Placeholder 3"/>
          <p:cNvSpPr>
            <a:spLocks noGrp="1"/>
          </p:cNvSpPr>
          <p:nvPr>
            <p:ph type="sldNum" sz="quarter" idx="5"/>
          </p:nvPr>
        </p:nvSpPr>
        <p:spPr/>
        <p:txBody>
          <a:bodyPr/>
          <a:lstStyle/>
          <a:p>
            <a:fld id="{B4745A9F-459A-4A2E-AC98-F82562222865}" type="slidenum">
              <a:rPr lang="en-CA" smtClean="0"/>
              <a:t>3</a:t>
            </a:fld>
            <a:endParaRPr lang="en-CA"/>
          </a:p>
        </p:txBody>
      </p:sp>
    </p:spTree>
    <p:extLst>
      <p:ext uri="{BB962C8B-B14F-4D97-AF65-F5344CB8AC3E}">
        <p14:creationId xmlns:p14="http://schemas.microsoft.com/office/powerpoint/2010/main" val="1139897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30</a:t>
            </a:fld>
            <a:endParaRPr lang="en-CA"/>
          </a:p>
        </p:txBody>
      </p:sp>
    </p:spTree>
    <p:extLst>
      <p:ext uri="{BB962C8B-B14F-4D97-AF65-F5344CB8AC3E}">
        <p14:creationId xmlns:p14="http://schemas.microsoft.com/office/powerpoint/2010/main" val="2888824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31</a:t>
            </a:fld>
            <a:endParaRPr lang="en-CA"/>
          </a:p>
        </p:txBody>
      </p:sp>
    </p:spTree>
    <p:extLst>
      <p:ext uri="{BB962C8B-B14F-4D97-AF65-F5344CB8AC3E}">
        <p14:creationId xmlns:p14="http://schemas.microsoft.com/office/powerpoint/2010/main" val="3831489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32</a:t>
            </a:fld>
            <a:endParaRPr lang="en-CA"/>
          </a:p>
        </p:txBody>
      </p:sp>
    </p:spTree>
    <p:extLst>
      <p:ext uri="{BB962C8B-B14F-4D97-AF65-F5344CB8AC3E}">
        <p14:creationId xmlns:p14="http://schemas.microsoft.com/office/powerpoint/2010/main" val="3054197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33</a:t>
            </a:fld>
            <a:endParaRPr lang="en-CA"/>
          </a:p>
        </p:txBody>
      </p:sp>
    </p:spTree>
    <p:extLst>
      <p:ext uri="{BB962C8B-B14F-4D97-AF65-F5344CB8AC3E}">
        <p14:creationId xmlns:p14="http://schemas.microsoft.com/office/powerpoint/2010/main" val="1673807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34</a:t>
            </a:fld>
            <a:endParaRPr lang="en-CA"/>
          </a:p>
        </p:txBody>
      </p:sp>
    </p:spTree>
    <p:extLst>
      <p:ext uri="{BB962C8B-B14F-4D97-AF65-F5344CB8AC3E}">
        <p14:creationId xmlns:p14="http://schemas.microsoft.com/office/powerpoint/2010/main" val="362732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whole-class activity.</a:t>
            </a:r>
          </a:p>
          <a:p>
            <a:endParaRPr lang="en-CA" b="0"/>
          </a:p>
          <a:p>
            <a:r>
              <a:rPr lang="en-CA" b="1"/>
              <a:t>Teacher: </a:t>
            </a:r>
            <a:r>
              <a:rPr lang="en-CA" b="0"/>
              <a:t>Show the slide for students to analyze and record on their worksheet.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35</a:t>
            </a:fld>
            <a:endParaRPr lang="en-CA"/>
          </a:p>
        </p:txBody>
      </p:sp>
    </p:spTree>
    <p:extLst>
      <p:ext uri="{BB962C8B-B14F-4D97-AF65-F5344CB8AC3E}">
        <p14:creationId xmlns:p14="http://schemas.microsoft.com/office/powerpoint/2010/main" val="2219427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Discuss student learning.</a:t>
            </a:r>
          </a:p>
          <a:p>
            <a:endParaRPr lang="en-CA" b="0"/>
          </a:p>
          <a:p>
            <a:r>
              <a:rPr lang="en-CA" b="1"/>
              <a:t>Teacher: </a:t>
            </a:r>
            <a:r>
              <a:rPr lang="en-CA" b="0"/>
              <a:t>Read the slide and discuss student responses.</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Note: If you conducted the activity as a whole class, invite individual students to share their findings. If you would like to review the answers for each nutrient graph, share the answer key slides that come next.</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36</a:t>
            </a:fld>
            <a:endParaRPr lang="en-CA"/>
          </a:p>
        </p:txBody>
      </p:sp>
    </p:spTree>
    <p:extLst>
      <p:ext uri="{BB962C8B-B14F-4D97-AF65-F5344CB8AC3E}">
        <p14:creationId xmlns:p14="http://schemas.microsoft.com/office/powerpoint/2010/main" val="3601768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37</a:t>
            </a:fld>
            <a:endParaRPr lang="en-CA"/>
          </a:p>
        </p:txBody>
      </p:sp>
    </p:spTree>
    <p:extLst>
      <p:ext uri="{BB962C8B-B14F-4D97-AF65-F5344CB8AC3E}">
        <p14:creationId xmlns:p14="http://schemas.microsoft.com/office/powerpoint/2010/main" val="1470692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38</a:t>
            </a:fld>
            <a:endParaRPr lang="en-CA"/>
          </a:p>
        </p:txBody>
      </p:sp>
    </p:spTree>
    <p:extLst>
      <p:ext uri="{BB962C8B-B14F-4D97-AF65-F5344CB8AC3E}">
        <p14:creationId xmlns:p14="http://schemas.microsoft.com/office/powerpoint/2010/main" val="2310824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39</a:t>
            </a:fld>
            <a:endParaRPr lang="en-CA"/>
          </a:p>
        </p:txBody>
      </p:sp>
    </p:spTree>
    <p:extLst>
      <p:ext uri="{BB962C8B-B14F-4D97-AF65-F5344CB8AC3E}">
        <p14:creationId xmlns:p14="http://schemas.microsoft.com/office/powerpoint/2010/main" val="424327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Slide Intent: </a:t>
            </a:r>
            <a:r>
              <a:rPr lang="en-CA" b="0"/>
              <a:t>Highlight the application of </a:t>
            </a:r>
            <a:r>
              <a:rPr lang="en-CA" b="0" i="1"/>
              <a:t>Canada’s Food Guide</a:t>
            </a:r>
            <a:r>
              <a:rPr lang="en-CA" b="0" i="0"/>
              <a:t>. </a:t>
            </a:r>
            <a:r>
              <a:rPr lang="en-CA"/>
              <a:t>If you do not have an internet connection, show these images instead of the video.</a:t>
            </a:r>
            <a:endParaRPr lang="en-CA" b="0" i="0"/>
          </a:p>
          <a:p>
            <a:endParaRPr lang="en-CA" b="0" i="0"/>
          </a:p>
          <a:p>
            <a:r>
              <a:rPr lang="en-CA" b="1" i="0"/>
              <a:t>Teacher: </a:t>
            </a:r>
            <a:r>
              <a:rPr lang="en-CA" b="0" i="0"/>
              <a:t>Here is another example of how to use </a:t>
            </a:r>
            <a:r>
              <a:rPr lang="en-CA" b="0" i="1"/>
              <a:t>Canada’s Food Guide </a:t>
            </a:r>
            <a:r>
              <a:rPr lang="en-CA" b="0" i="0"/>
              <a:t>to create a meal. </a:t>
            </a:r>
          </a:p>
          <a:p>
            <a:endParaRPr lang="en-CA" b="0" i="0"/>
          </a:p>
          <a:p>
            <a:r>
              <a:rPr lang="en-CA" b="0" i="0"/>
              <a:t>Note: The final foods shown are vegetarian chili with cheese, pita wedges, and yogurt with fruit.</a:t>
            </a:r>
            <a:endParaRPr lang="en-CA" b="1"/>
          </a:p>
          <a:p>
            <a:endParaRPr lang="en-CA"/>
          </a:p>
        </p:txBody>
      </p:sp>
      <p:sp>
        <p:nvSpPr>
          <p:cNvPr id="4" name="Slide Number Placeholder 3"/>
          <p:cNvSpPr>
            <a:spLocks noGrp="1"/>
          </p:cNvSpPr>
          <p:nvPr>
            <p:ph type="sldNum" sz="quarter" idx="5"/>
          </p:nvPr>
        </p:nvSpPr>
        <p:spPr/>
        <p:txBody>
          <a:bodyPr/>
          <a:lstStyle/>
          <a:p>
            <a:fld id="{A7DC23E1-D126-4970-B914-8923FD8A03F9}" type="slidenum">
              <a:rPr lang="en-CA" smtClean="0"/>
              <a:t>4</a:t>
            </a:fld>
            <a:endParaRPr lang="en-CA"/>
          </a:p>
        </p:txBody>
      </p:sp>
    </p:spTree>
    <p:extLst>
      <p:ext uri="{BB962C8B-B14F-4D97-AF65-F5344CB8AC3E}">
        <p14:creationId xmlns:p14="http://schemas.microsoft.com/office/powerpoint/2010/main" val="1081334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sz="1200" b="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40</a:t>
            </a:fld>
            <a:endParaRPr lang="en-CA"/>
          </a:p>
        </p:txBody>
      </p:sp>
    </p:spTree>
    <p:extLst>
      <p:ext uri="{BB962C8B-B14F-4D97-AF65-F5344CB8AC3E}">
        <p14:creationId xmlns:p14="http://schemas.microsoft.com/office/powerpoint/2010/main" val="245518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41</a:t>
            </a:fld>
            <a:endParaRPr lang="en-CA"/>
          </a:p>
        </p:txBody>
      </p:sp>
    </p:spTree>
    <p:extLst>
      <p:ext uri="{BB962C8B-B14F-4D97-AF65-F5344CB8AC3E}">
        <p14:creationId xmlns:p14="http://schemas.microsoft.com/office/powerpoint/2010/main" val="3865913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42</a:t>
            </a:fld>
            <a:endParaRPr lang="en-CA"/>
          </a:p>
        </p:txBody>
      </p:sp>
    </p:spTree>
    <p:extLst>
      <p:ext uri="{BB962C8B-B14F-4D97-AF65-F5344CB8AC3E}">
        <p14:creationId xmlns:p14="http://schemas.microsoft.com/office/powerpoint/2010/main" val="3668765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43</a:t>
            </a:fld>
            <a:endParaRPr lang="en-CA"/>
          </a:p>
        </p:txBody>
      </p:sp>
    </p:spTree>
    <p:extLst>
      <p:ext uri="{BB962C8B-B14F-4D97-AF65-F5344CB8AC3E}">
        <p14:creationId xmlns:p14="http://schemas.microsoft.com/office/powerpoint/2010/main" val="3617213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44</a:t>
            </a:fld>
            <a:endParaRPr lang="en-CA"/>
          </a:p>
        </p:txBody>
      </p:sp>
    </p:spTree>
    <p:extLst>
      <p:ext uri="{BB962C8B-B14F-4D97-AF65-F5344CB8AC3E}">
        <p14:creationId xmlns:p14="http://schemas.microsoft.com/office/powerpoint/2010/main" val="1522553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b="0"/>
          </a:p>
          <a:p>
            <a:r>
              <a:rPr lang="en-CA" sz="1200" b="0" i="0" kern="1200">
                <a:solidFill>
                  <a:schemeClr val="tx1"/>
                </a:solidFill>
                <a:effectLst/>
                <a:latin typeface="+mn-lt"/>
                <a:ea typeface="+mn-ea"/>
                <a:cs typeface="+mn-cs"/>
              </a:rPr>
              <a:t>Note: “Breakfast cereals may contain added thiamin, niacin, vitamin B</a:t>
            </a:r>
            <a:r>
              <a:rPr lang="en-CA" sz="1200" b="0" i="0" kern="1200" baseline="-25000">
                <a:solidFill>
                  <a:schemeClr val="tx1"/>
                </a:solidFill>
                <a:effectLst/>
                <a:latin typeface="+mn-lt"/>
                <a:ea typeface="+mn-ea"/>
                <a:cs typeface="+mn-cs"/>
              </a:rPr>
              <a:t>6</a:t>
            </a:r>
            <a:r>
              <a:rPr lang="en-CA" sz="1200" b="0" i="0" kern="1200">
                <a:solidFill>
                  <a:schemeClr val="tx1"/>
                </a:solidFill>
                <a:effectLst/>
                <a:latin typeface="+mn-lt"/>
                <a:ea typeface="+mn-ea"/>
                <a:cs typeface="+mn-cs"/>
              </a:rPr>
              <a:t>, pantothenic acid, folic acid, iron, magnesium, and zinc to levels specified by regulation.”</a:t>
            </a:r>
            <a:endParaRPr lang="en-CA" b="0"/>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Source: Canadian Food Inspection Agency. 2019. Labelling and composition requirements for grain and bakery products: Fortification. https://www.inspection.gc.ca/food-label-requirements/labelling/industry/grain-and-bakery-products/eng/1392135900214/1392135960867?chap=6. </a:t>
            </a:r>
            <a:r>
              <a:rPr lang="en-CA" sz="900" b="0" i="0" kern="1200">
                <a:solidFill>
                  <a:schemeClr val="tx1"/>
                </a:solidFill>
                <a:effectLst/>
                <a:latin typeface="+mn-lt"/>
                <a:ea typeface="+mn-ea"/>
                <a:cs typeface="+mn-cs"/>
              </a:rPr>
              <a:t>Accessed Oct. 7, 2020. </a:t>
            </a:r>
            <a:endParaRPr lang="en-CA" i="0"/>
          </a:p>
          <a:p>
            <a:endParaRPr lang="en-CA" b="0"/>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45</a:t>
            </a:fld>
            <a:endParaRPr lang="en-CA"/>
          </a:p>
        </p:txBody>
      </p:sp>
    </p:spTree>
    <p:extLst>
      <p:ext uri="{BB962C8B-B14F-4D97-AF65-F5344CB8AC3E}">
        <p14:creationId xmlns:p14="http://schemas.microsoft.com/office/powerpoint/2010/main" val="16567168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a:p>
            <a:r>
              <a:rPr lang="en-CA" sz="1200" b="0" i="0" kern="1200">
                <a:solidFill>
                  <a:schemeClr val="tx1"/>
                </a:solidFill>
                <a:effectLst/>
                <a:latin typeface="+mn-lt"/>
                <a:ea typeface="+mn-ea"/>
                <a:cs typeface="+mn-cs"/>
              </a:rPr>
              <a:t>Note: “Flour (which may also be called white flour, enriched flour, or enriched white flour) must contain added thiamin, riboflavin, niacin, folic acid, and iron at the levels prescribed by regulation.”</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Source: Canadian Food Inspection Agency. 2019. Labelling and composition requirements for grain and bakery products: Fortification.</a:t>
            </a:r>
            <a:r>
              <a:rPr lang="en-CA" sz="1200" b="0" i="1" kern="1200">
                <a:solidFill>
                  <a:schemeClr val="tx1"/>
                </a:solidFill>
                <a:effectLst/>
                <a:latin typeface="+mn-lt"/>
                <a:ea typeface="+mn-ea"/>
                <a:cs typeface="+mn-cs"/>
              </a:rPr>
              <a:t> </a:t>
            </a:r>
            <a:r>
              <a:rPr lang="en-CA" sz="1200" b="0" i="0" kern="1200">
                <a:solidFill>
                  <a:schemeClr val="tx1"/>
                </a:solidFill>
                <a:effectLst/>
                <a:latin typeface="+mn-lt"/>
                <a:ea typeface="+mn-ea"/>
                <a:cs typeface="+mn-cs"/>
              </a:rPr>
              <a:t>https://www.inspection.gc.ca/food-label-requirements/labelling/industry/grain-and-bakery-products/eng/1392135900214/1392135960867?chap=6. </a:t>
            </a:r>
            <a:r>
              <a:rPr lang="en-CA" sz="900" b="0" i="0" kern="1200">
                <a:solidFill>
                  <a:schemeClr val="tx1"/>
                </a:solidFill>
                <a:effectLst/>
                <a:latin typeface="+mn-lt"/>
                <a:ea typeface="+mn-ea"/>
                <a:cs typeface="+mn-cs"/>
              </a:rPr>
              <a:t>Accessed</a:t>
            </a:r>
            <a:r>
              <a:rPr lang="en-CA" sz="900" b="0" i="0" kern="1200" baseline="0">
                <a:solidFill>
                  <a:schemeClr val="tx1"/>
                </a:solidFill>
                <a:effectLst/>
                <a:latin typeface="+mn-lt"/>
                <a:ea typeface="+mn-ea"/>
                <a:cs typeface="+mn-cs"/>
              </a:rPr>
              <a:t> Oct. 7, 2020. </a:t>
            </a:r>
            <a:endParaRPr lang="en-CA" i="0"/>
          </a:p>
        </p:txBody>
      </p:sp>
      <p:sp>
        <p:nvSpPr>
          <p:cNvPr id="4" name="Slide Number Placeholder 3"/>
          <p:cNvSpPr>
            <a:spLocks noGrp="1"/>
          </p:cNvSpPr>
          <p:nvPr>
            <p:ph type="sldNum" sz="quarter" idx="5"/>
          </p:nvPr>
        </p:nvSpPr>
        <p:spPr/>
        <p:txBody>
          <a:bodyPr/>
          <a:lstStyle/>
          <a:p>
            <a:fld id="{B4745A9F-459A-4A2E-AC98-F82562222865}" type="slidenum">
              <a:rPr lang="en-CA" smtClean="0"/>
              <a:t>46</a:t>
            </a:fld>
            <a:endParaRPr lang="en-CA"/>
          </a:p>
        </p:txBody>
      </p:sp>
    </p:spTree>
    <p:extLst>
      <p:ext uri="{BB962C8B-B14F-4D97-AF65-F5344CB8AC3E}">
        <p14:creationId xmlns:p14="http://schemas.microsoft.com/office/powerpoint/2010/main" val="391917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a:p>
            <a:r>
              <a:rPr lang="en-CA" sz="900" b="0" i="0" kern="1200">
                <a:solidFill>
                  <a:schemeClr val="tx1"/>
                </a:solidFill>
                <a:effectLst/>
                <a:latin typeface="+mn-lt"/>
                <a:ea typeface="+mn-ea"/>
                <a:cs typeface="+mn-cs"/>
              </a:rPr>
              <a:t>Note: “Pasta (alimentary paste) can be enriched with thiamin, riboflavin, niacin, folic acid, and iron, in accordance with [regulations].”</a:t>
            </a:r>
          </a:p>
          <a:p>
            <a:endParaRPr lang="en-CA" sz="9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900" b="0" i="0" kern="1200">
                <a:solidFill>
                  <a:schemeClr val="tx1"/>
                </a:solidFill>
                <a:effectLst/>
                <a:latin typeface="+mn-lt"/>
                <a:ea typeface="+mn-ea"/>
                <a:cs typeface="+mn-cs"/>
              </a:rPr>
              <a:t>Source: Canadian Food Inspection Agency. 2019 Labelling and composition requirements for grain and bakery products: Fortification. https://www.inspection.gc.ca/food-label-requirements/labelling/industry/grain-and-bakery-products/eng/1392135900214/1392135960867?chap=6. </a:t>
            </a:r>
            <a:r>
              <a:rPr lang="en-CA" sz="800" b="0" i="0" kern="1200">
                <a:solidFill>
                  <a:schemeClr val="tx1"/>
                </a:solidFill>
                <a:effectLst/>
                <a:latin typeface="+mn-lt"/>
                <a:ea typeface="+mn-ea"/>
                <a:cs typeface="+mn-cs"/>
              </a:rPr>
              <a:t>Accessed Oct. 7, 2020. </a:t>
            </a:r>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47</a:t>
            </a:fld>
            <a:endParaRPr lang="en-CA"/>
          </a:p>
        </p:txBody>
      </p:sp>
    </p:spTree>
    <p:extLst>
      <p:ext uri="{BB962C8B-B14F-4D97-AF65-F5344CB8AC3E}">
        <p14:creationId xmlns:p14="http://schemas.microsoft.com/office/powerpoint/2010/main" val="3618239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a:p>
            <a:r>
              <a:rPr lang="en-CA" sz="1200" b="0" i="0" kern="1200">
                <a:solidFill>
                  <a:schemeClr val="tx1"/>
                </a:solidFill>
                <a:effectLst/>
                <a:latin typeface="+mn-lt"/>
                <a:ea typeface="+mn-ea"/>
                <a:cs typeface="+mn-cs"/>
              </a:rPr>
              <a:t>Note: “Flour (which may also be called white flour, enriched flour, or enriched white flour) must contain added thiamin, riboflavin, niacin, folic acid, and iron at the levels prescribed by regulation.”</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Source: Canadian Food Inspection Agency. 2019. Labelling and composition requirements for grain and bakery products: Fortification</a:t>
            </a:r>
            <a:r>
              <a:rPr lang="en-CA" sz="1200" b="0" i="1" kern="1200">
                <a:solidFill>
                  <a:schemeClr val="tx1"/>
                </a:solidFill>
                <a:effectLst/>
                <a:latin typeface="+mn-lt"/>
                <a:ea typeface="+mn-ea"/>
                <a:cs typeface="+mn-cs"/>
              </a:rPr>
              <a:t>. </a:t>
            </a:r>
            <a:r>
              <a:rPr lang="en-CA" sz="1200" b="0" i="0" kern="1200">
                <a:solidFill>
                  <a:schemeClr val="tx1"/>
                </a:solidFill>
                <a:effectLst/>
                <a:latin typeface="+mn-lt"/>
                <a:ea typeface="+mn-ea"/>
                <a:cs typeface="+mn-cs"/>
              </a:rPr>
              <a:t>https://www.inspection.gc.ca/food-label-requirements/labelling/industry/grain-and-bakery-products/eng/1392135900214/1392135960867?chap=6. </a:t>
            </a:r>
            <a:r>
              <a:rPr lang="en-CA" sz="900" b="0" i="0" kern="1200">
                <a:solidFill>
                  <a:schemeClr val="tx1"/>
                </a:solidFill>
                <a:effectLst/>
                <a:latin typeface="+mn-lt"/>
                <a:ea typeface="+mn-ea"/>
                <a:cs typeface="+mn-cs"/>
              </a:rPr>
              <a:t>Accessed Oct. 7, 2020. </a:t>
            </a:r>
            <a:endParaRPr lang="en-CA" sz="1200" i="0"/>
          </a:p>
          <a:p>
            <a:endParaRPr lang="en-CA" sz="1200" b="0" i="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48</a:t>
            </a:fld>
            <a:endParaRPr lang="en-CA"/>
          </a:p>
        </p:txBody>
      </p:sp>
    </p:spTree>
    <p:extLst>
      <p:ext uri="{BB962C8B-B14F-4D97-AF65-F5344CB8AC3E}">
        <p14:creationId xmlns:p14="http://schemas.microsoft.com/office/powerpoint/2010/main" val="643243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49</a:t>
            </a:fld>
            <a:endParaRPr lang="en-CA"/>
          </a:p>
        </p:txBody>
      </p:sp>
    </p:spTree>
    <p:extLst>
      <p:ext uri="{BB962C8B-B14F-4D97-AF65-F5344CB8AC3E}">
        <p14:creationId xmlns:p14="http://schemas.microsoft.com/office/powerpoint/2010/main" val="301612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Priming for the activity.</a:t>
            </a:r>
          </a:p>
          <a:p>
            <a:endParaRPr lang="en-CA" b="0"/>
          </a:p>
          <a:p>
            <a:r>
              <a:rPr lang="en-CA" b="1"/>
              <a:t>Teacher: </a:t>
            </a:r>
            <a:r>
              <a:rPr lang="en-CA" b="0"/>
              <a:t>Ask the question. Answer is on next slide.</a:t>
            </a:r>
            <a:endParaRPr lang="en-CA" b="1"/>
          </a:p>
        </p:txBody>
      </p:sp>
      <p:sp>
        <p:nvSpPr>
          <p:cNvPr id="4" name="Slide Number Placeholder 3"/>
          <p:cNvSpPr>
            <a:spLocks noGrp="1"/>
          </p:cNvSpPr>
          <p:nvPr>
            <p:ph type="sldNum" sz="quarter" idx="5"/>
          </p:nvPr>
        </p:nvSpPr>
        <p:spPr/>
        <p:txBody>
          <a:bodyPr/>
          <a:lstStyle/>
          <a:p>
            <a:fld id="{B4745A9F-459A-4A2E-AC98-F82562222865}" type="slidenum">
              <a:rPr lang="en-CA" smtClean="0"/>
              <a:t>5</a:t>
            </a:fld>
            <a:endParaRPr lang="en-CA"/>
          </a:p>
        </p:txBody>
      </p:sp>
    </p:spTree>
    <p:extLst>
      <p:ext uri="{BB962C8B-B14F-4D97-AF65-F5344CB8AC3E}">
        <p14:creationId xmlns:p14="http://schemas.microsoft.com/office/powerpoint/2010/main" val="734544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a:p>
            <a:r>
              <a:rPr lang="en-CA"/>
              <a:t>Note: “</a:t>
            </a:r>
            <a:r>
              <a:rPr lang="en-CA" sz="900" b="0" i="0" kern="1200">
                <a:solidFill>
                  <a:schemeClr val="tx1"/>
                </a:solidFill>
                <a:effectLst/>
                <a:latin typeface="+mn-lt"/>
                <a:ea typeface="+mn-ea"/>
                <a:cs typeface="+mn-cs"/>
              </a:rPr>
              <a:t>There are two types of iron in food – heme and non-heme. Our bodies absorb heme iron best. Heme iron is found in animal foods such as meat, seafood, poultry, and eggs. Non-heme iron is found in plant foods like tofu, legumes (beans, dried peas, lentils), enriched grain products, nuts, seeds, and some vegetables. </a:t>
            </a:r>
          </a:p>
          <a:p>
            <a:endParaRPr lang="en-CA"/>
          </a:p>
          <a:p>
            <a:r>
              <a:rPr lang="en-CA"/>
              <a:t>Source: Unlockfood.ca. 2019. What you need to know about iron. unlockfood.ca. Accessed Jan. 25, 2021.</a:t>
            </a:r>
          </a:p>
        </p:txBody>
      </p:sp>
      <p:sp>
        <p:nvSpPr>
          <p:cNvPr id="4" name="Slide Number Placeholder 3"/>
          <p:cNvSpPr>
            <a:spLocks noGrp="1"/>
          </p:cNvSpPr>
          <p:nvPr>
            <p:ph type="sldNum" sz="quarter" idx="5"/>
          </p:nvPr>
        </p:nvSpPr>
        <p:spPr/>
        <p:txBody>
          <a:bodyPr/>
          <a:lstStyle/>
          <a:p>
            <a:fld id="{B4745A9F-459A-4A2E-AC98-F82562222865}" type="slidenum">
              <a:rPr lang="en-CA" smtClean="0"/>
              <a:t>50</a:t>
            </a:fld>
            <a:endParaRPr lang="en-CA"/>
          </a:p>
        </p:txBody>
      </p:sp>
    </p:spTree>
    <p:extLst>
      <p:ext uri="{BB962C8B-B14F-4D97-AF65-F5344CB8AC3E}">
        <p14:creationId xmlns:p14="http://schemas.microsoft.com/office/powerpoint/2010/main" val="2632134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US"/>
          </a:p>
          <a:p>
            <a:r>
              <a:rPr lang="en-CA"/>
              <a:t>Note: Milk must be fortified with vitamin D in Canada.</a:t>
            </a:r>
          </a:p>
          <a:p>
            <a:endParaRPr lang="en-CA"/>
          </a:p>
          <a:p>
            <a:r>
              <a:rPr lang="en-CA"/>
              <a:t>Source: Canadian Food Inspection Agency. 2018. </a:t>
            </a:r>
            <a:r>
              <a:rPr lang="en-CA" i="0"/>
              <a:t>Nutrient content claims: references information: foods to which vitamins, mineral nutrients and amino acids may or must be added. </a:t>
            </a:r>
            <a:r>
              <a:rPr lang="en-CA"/>
              <a:t>https://www.inspection.gc.ca/food-label-requirements/labelling/industry/nutrient-content/reference-information/eng/1389908857542/1389908896254?chap=1. </a:t>
            </a:r>
            <a:r>
              <a:rPr lang="en-CA" i="0"/>
              <a:t>Accessed Oct. 7, 2020. </a:t>
            </a:r>
            <a:r>
              <a:rPr lang="en-CA"/>
              <a:t> </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51</a:t>
            </a:fld>
            <a:endParaRPr lang="en-CA"/>
          </a:p>
        </p:txBody>
      </p:sp>
    </p:spTree>
    <p:extLst>
      <p:ext uri="{BB962C8B-B14F-4D97-AF65-F5344CB8AC3E}">
        <p14:creationId xmlns:p14="http://schemas.microsoft.com/office/powerpoint/2010/main" val="542783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52</a:t>
            </a:fld>
            <a:endParaRPr lang="en-CA"/>
          </a:p>
        </p:txBody>
      </p:sp>
    </p:spTree>
    <p:extLst>
      <p:ext uri="{BB962C8B-B14F-4D97-AF65-F5344CB8AC3E}">
        <p14:creationId xmlns:p14="http://schemas.microsoft.com/office/powerpoint/2010/main" val="35533392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b="0"/>
          </a:p>
          <a:p>
            <a:r>
              <a:rPr lang="en-CA"/>
              <a:t>Note: “</a:t>
            </a:r>
            <a:r>
              <a:rPr lang="en-CA" sz="900" b="0" i="0" kern="1200">
                <a:solidFill>
                  <a:schemeClr val="tx1"/>
                </a:solidFill>
                <a:effectLst/>
                <a:latin typeface="+mn-lt"/>
                <a:ea typeface="+mn-ea"/>
                <a:cs typeface="+mn-cs"/>
              </a:rPr>
              <a:t>There are two types of iron in food – heme and non-heme. Our bodies absorb heme iron best. Heme iron is found in animal foods such as meat, seafood, poultry, and eggs. Non-heme iron is found in plant foods like tofu, legumes (beans, dried peas, lentils), enriched grain products, nuts, seeds, and some vegetables. </a:t>
            </a:r>
          </a:p>
          <a:p>
            <a:endParaRPr lang="en-CA"/>
          </a:p>
          <a:p>
            <a:r>
              <a:rPr lang="en-CA"/>
              <a:t>Source: Unlockfood.ca. 2019. What you need to know about iron. unlockfood.ca. Accessed Jan. 25, 2021.</a:t>
            </a:r>
          </a:p>
          <a:p>
            <a:endParaRPr lang="en-CA" b="0"/>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53</a:t>
            </a:fld>
            <a:endParaRPr lang="en-CA"/>
          </a:p>
        </p:txBody>
      </p:sp>
    </p:spTree>
    <p:extLst>
      <p:ext uri="{BB962C8B-B14F-4D97-AF65-F5344CB8AC3E}">
        <p14:creationId xmlns:p14="http://schemas.microsoft.com/office/powerpoint/2010/main" val="13372644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Activity answer key.</a:t>
            </a:r>
          </a:p>
          <a:p>
            <a:endParaRPr lang="en-CA" b="0"/>
          </a:p>
          <a:p>
            <a:r>
              <a:rPr lang="en-CA" b="1"/>
              <a:t>Teacher: </a:t>
            </a:r>
            <a:r>
              <a:rPr lang="en-CA" b="0"/>
              <a:t>Show the slide for students to check their work.</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54</a:t>
            </a:fld>
            <a:endParaRPr lang="en-CA"/>
          </a:p>
        </p:txBody>
      </p:sp>
    </p:spTree>
    <p:extLst>
      <p:ext uri="{BB962C8B-B14F-4D97-AF65-F5344CB8AC3E}">
        <p14:creationId xmlns:p14="http://schemas.microsoft.com/office/powerpoint/2010/main" val="3315944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a:solidFill>
                  <a:schemeClr val="tx1"/>
                </a:solidFill>
                <a:effectLst/>
                <a:latin typeface="+mn-lt"/>
                <a:ea typeface="+mn-ea"/>
                <a:cs typeface="+mn-cs"/>
              </a:rPr>
              <a:t>Slide Intent: </a:t>
            </a:r>
            <a:r>
              <a:rPr lang="en-CA" sz="1200" b="0" kern="1200">
                <a:solidFill>
                  <a:schemeClr val="tx1"/>
                </a:solidFill>
                <a:effectLst/>
                <a:latin typeface="+mn-lt"/>
                <a:ea typeface="+mn-ea"/>
                <a:cs typeface="+mn-cs"/>
              </a:rPr>
              <a:t>Summarize the activity.</a:t>
            </a:r>
            <a:endParaRPr lang="en-CA"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a:solidFill>
                  <a:schemeClr val="tx1"/>
                </a:solidFill>
                <a:effectLst/>
                <a:latin typeface="+mn-lt"/>
                <a:ea typeface="+mn-ea"/>
                <a:cs typeface="+mn-cs"/>
              </a:rPr>
              <a:t>Teacher: </a:t>
            </a:r>
            <a:r>
              <a:rPr lang="en-CA" sz="1200" b="0" kern="1200">
                <a:solidFill>
                  <a:schemeClr val="tx1"/>
                </a:solidFill>
                <a:effectLst/>
                <a:latin typeface="+mn-lt"/>
                <a:ea typeface="+mn-ea"/>
                <a:cs typeface="+mn-cs"/>
              </a:rPr>
              <a:t>Read </a:t>
            </a:r>
            <a:r>
              <a:rPr lang="en-CA" b="0"/>
              <a:t>the </a:t>
            </a:r>
            <a:r>
              <a:rPr lang="en-CA" sz="1200" b="0" kern="1200">
                <a:solidFill>
                  <a:schemeClr val="tx1"/>
                </a:solidFill>
                <a:effectLst/>
                <a:latin typeface="+mn-lt"/>
                <a:ea typeface="+mn-ea"/>
                <a:cs typeface="+mn-cs"/>
              </a:rPr>
              <a:t>slide and discuss student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a:solidFill>
                  <a:schemeClr val="tx1"/>
                </a:solidFill>
                <a:effectLst/>
                <a:latin typeface="+mn-lt"/>
                <a:ea typeface="+mn-ea"/>
                <a:cs typeface="+mn-cs"/>
              </a:rPr>
              <a:t>Sample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i="1" kern="1200">
                <a:solidFill>
                  <a:schemeClr val="tx1"/>
                </a:solidFill>
                <a:effectLst/>
                <a:latin typeface="+mn-lt"/>
                <a:ea typeface="+mn-ea"/>
                <a:cs typeface="+mn-cs"/>
              </a:rPr>
              <a:t>Calcium – milk; iron – beef; fibre – whole grain bread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i="1" kern="1200">
                <a:solidFill>
                  <a:schemeClr val="tx1"/>
                </a:solidFill>
                <a:effectLst/>
                <a:latin typeface="+mn-lt"/>
                <a:ea typeface="+mn-ea"/>
                <a:cs typeface="+mn-cs"/>
              </a:rPr>
              <a:t>Students may mention that the amount and type of nutrients each food provides is different. By eating a variety of foods, instead of the same few all the time, we are more likely to get the 50+ vitamins, minerals, and other nutrients our bodies need for daily living.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i="1" kern="1200">
                <a:solidFill>
                  <a:schemeClr val="tx1"/>
                </a:solidFill>
                <a:effectLst/>
                <a:latin typeface="+mn-lt"/>
                <a:ea typeface="+mn-ea"/>
                <a:cs typeface="+mn-cs"/>
              </a:rPr>
              <a:t>Students may mention individual factors such as these:</a:t>
            </a:r>
          </a:p>
          <a:p>
            <a:pPr marL="342900" marR="0" lvl="1" indent="0" algn="l" defTabSz="914400" rtl="0" eaLnBrk="1" fontAlgn="auto" latinLnBrk="0" hangingPunct="1">
              <a:lnSpc>
                <a:spcPct val="100000"/>
              </a:lnSpc>
              <a:spcBef>
                <a:spcPts val="0"/>
              </a:spcBef>
              <a:spcAft>
                <a:spcPts val="0"/>
              </a:spcAft>
              <a:buClrTx/>
              <a:buSzTx/>
              <a:buFont typeface="+mj-lt"/>
              <a:buNone/>
              <a:tabLst/>
              <a:defRPr/>
            </a:pPr>
            <a:r>
              <a:rPr lang="en-CA" sz="1200" i="1" kern="1200">
                <a:solidFill>
                  <a:schemeClr val="tx1"/>
                </a:solidFill>
                <a:effectLst/>
                <a:latin typeface="+mn-lt"/>
                <a:ea typeface="+mn-ea"/>
                <a:cs typeface="+mn-cs"/>
              </a:rPr>
              <a:t>-lack of planning; may address by taking time to pack a lunch or snack for school</a:t>
            </a:r>
          </a:p>
          <a:p>
            <a:pPr marL="342900" marR="0" lvl="1" indent="0" algn="l" defTabSz="914400" rtl="0" eaLnBrk="1" fontAlgn="auto" latinLnBrk="0" hangingPunct="1">
              <a:lnSpc>
                <a:spcPct val="100000"/>
              </a:lnSpc>
              <a:spcBef>
                <a:spcPts val="0"/>
              </a:spcBef>
              <a:spcAft>
                <a:spcPts val="0"/>
              </a:spcAft>
              <a:buClrTx/>
              <a:buSzTx/>
              <a:buFont typeface="+mj-lt"/>
              <a:buNone/>
              <a:tabLst/>
              <a:defRPr/>
            </a:pPr>
            <a:r>
              <a:rPr lang="en-CA" sz="1200" i="1" kern="1200">
                <a:solidFill>
                  <a:schemeClr val="tx1"/>
                </a:solidFill>
                <a:effectLst/>
                <a:latin typeface="+mn-lt"/>
                <a:ea typeface="+mn-ea"/>
                <a:cs typeface="+mn-cs"/>
              </a:rPr>
              <a:t>-food allergies or intolerances; may address by considering safe alternatives within a food category (e.g., someone with a peanut allergy might choose sunflower seed butter rather than peanut butter)</a:t>
            </a:r>
          </a:p>
          <a:p>
            <a:pPr marL="342900" marR="0" lvl="1" indent="0" algn="l" defTabSz="914400" rtl="0" eaLnBrk="1" fontAlgn="auto" latinLnBrk="0" hangingPunct="1">
              <a:lnSpc>
                <a:spcPct val="100000"/>
              </a:lnSpc>
              <a:spcBef>
                <a:spcPts val="0"/>
              </a:spcBef>
              <a:spcAft>
                <a:spcPts val="0"/>
              </a:spcAft>
              <a:buClrTx/>
              <a:buSzTx/>
              <a:buFont typeface="+mj-lt"/>
              <a:buNone/>
              <a:tabLst/>
              <a:defRPr/>
            </a:pPr>
            <a:r>
              <a:rPr lang="en-CA" sz="1200" i="1" kern="1200">
                <a:solidFill>
                  <a:schemeClr val="tx1"/>
                </a:solidFill>
                <a:effectLst/>
                <a:latin typeface="+mn-lt"/>
                <a:ea typeface="+mn-ea"/>
                <a:cs typeface="+mn-cs"/>
              </a:rPr>
              <a:t>-vegetarian eating patterns; may address by considering non-meat foods in the protein category such as milk, eggs, and pulses</a:t>
            </a:r>
          </a:p>
          <a:p>
            <a:pPr marL="342900" marR="0" lvl="1" indent="0" algn="l" defTabSz="914400" rtl="0" eaLnBrk="1" fontAlgn="auto" latinLnBrk="0" hangingPunct="1">
              <a:lnSpc>
                <a:spcPct val="100000"/>
              </a:lnSpc>
              <a:spcBef>
                <a:spcPts val="0"/>
              </a:spcBef>
              <a:spcAft>
                <a:spcPts val="0"/>
              </a:spcAft>
              <a:buClrTx/>
              <a:buSzTx/>
              <a:buFont typeface="+mj-lt"/>
              <a:buNone/>
              <a:tabLst/>
              <a:defRPr/>
            </a:pPr>
            <a:endParaRPr lang="en-CA" sz="1200" i="1" kern="1200">
              <a:solidFill>
                <a:schemeClr val="tx1"/>
              </a:solidFill>
              <a:effectLst/>
              <a:latin typeface="+mn-lt"/>
              <a:ea typeface="+mn-ea"/>
              <a:cs typeface="+mn-cs"/>
            </a:endParaRPr>
          </a:p>
          <a:p>
            <a:pPr marL="342900" marR="0" lvl="1" indent="0" algn="l" defTabSz="914400" rtl="0" eaLnBrk="1" fontAlgn="auto" latinLnBrk="0" hangingPunct="1">
              <a:lnSpc>
                <a:spcPct val="100000"/>
              </a:lnSpc>
              <a:spcBef>
                <a:spcPts val="0"/>
              </a:spcBef>
              <a:spcAft>
                <a:spcPts val="0"/>
              </a:spcAft>
              <a:buClrTx/>
              <a:buSzTx/>
              <a:buFont typeface="+mj-lt"/>
              <a:buNone/>
              <a:tabLst/>
              <a:defRPr/>
            </a:pPr>
            <a:r>
              <a:rPr lang="en-CA" sz="1200" i="1" kern="1200">
                <a:solidFill>
                  <a:schemeClr val="tx1"/>
                </a:solidFill>
                <a:effectLst/>
                <a:latin typeface="+mn-lt"/>
                <a:ea typeface="+mn-ea"/>
                <a:cs typeface="+mn-cs"/>
              </a:rPr>
              <a:t>Social factors such as access to food may also come up; these are often complex challenges and students are not expected to resolve them. Tailor your discussion to the developmental level of your class and encourage students to consider various aspects of the challenge. For example, issues related to food security include income and employment, which are influenced by government policies.</a:t>
            </a:r>
          </a:p>
          <a:p>
            <a:endParaRPr lang="en-CA"/>
          </a:p>
          <a:p>
            <a:r>
              <a:rPr lang="en-CA"/>
              <a:t>Source: Health Canada. 2012. </a:t>
            </a:r>
            <a:r>
              <a:rPr lang="en-CA" i="0"/>
              <a:t>Do Canadian adolescents meet their nutrient requirements through food intake alone? https://www.canada.ca/content/dam/hc-sc/migration/hc-sc/fn-an/alt_formats/pdf/surveill/nutrition/commun/art-nutr-adol-eng.pdf. Accessed Oct. 7, 2020.  </a:t>
            </a:r>
          </a:p>
        </p:txBody>
      </p:sp>
      <p:sp>
        <p:nvSpPr>
          <p:cNvPr id="4" name="Slide Number Placeholder 3"/>
          <p:cNvSpPr>
            <a:spLocks noGrp="1"/>
          </p:cNvSpPr>
          <p:nvPr>
            <p:ph type="sldNum" sz="quarter" idx="5"/>
          </p:nvPr>
        </p:nvSpPr>
        <p:spPr/>
        <p:txBody>
          <a:bodyPr/>
          <a:lstStyle/>
          <a:p>
            <a:fld id="{B4745A9F-459A-4A2E-AC98-F82562222865}" type="slidenum">
              <a:rPr lang="en-CA" smtClean="0"/>
              <a:t>55</a:t>
            </a:fld>
            <a:endParaRPr lang="en-CA"/>
          </a:p>
        </p:txBody>
      </p:sp>
    </p:spTree>
    <p:extLst>
      <p:ext uri="{BB962C8B-B14F-4D97-AF65-F5344CB8AC3E}">
        <p14:creationId xmlns:p14="http://schemas.microsoft.com/office/powerpoint/2010/main" val="35051933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a:solidFill>
                  <a:schemeClr val="tx1"/>
                </a:solidFill>
                <a:effectLst/>
                <a:latin typeface="+mn-lt"/>
                <a:ea typeface="+mn-ea"/>
                <a:cs typeface="+mn-cs"/>
              </a:rPr>
              <a:t>Slide Intent: </a:t>
            </a:r>
            <a:r>
              <a:rPr lang="en-CA" sz="1200" b="0" kern="1200">
                <a:solidFill>
                  <a:schemeClr val="tx1"/>
                </a:solidFill>
                <a:effectLst/>
                <a:latin typeface="+mn-lt"/>
                <a:ea typeface="+mn-ea"/>
                <a:cs typeface="+mn-cs"/>
              </a:rPr>
              <a:t>Summarize the activity.</a:t>
            </a:r>
            <a:endParaRPr lang="en-CA"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a:solidFill>
                  <a:schemeClr val="tx1"/>
                </a:solidFill>
                <a:effectLst/>
                <a:latin typeface="+mn-lt"/>
                <a:ea typeface="+mn-ea"/>
                <a:cs typeface="+mn-cs"/>
              </a:rPr>
              <a:t>Teacher: </a:t>
            </a:r>
            <a:r>
              <a:rPr lang="en-CA" sz="1200" b="0" kern="1200">
                <a:solidFill>
                  <a:schemeClr val="tx1"/>
                </a:solidFill>
                <a:effectLst/>
                <a:latin typeface="+mn-lt"/>
                <a:ea typeface="+mn-ea"/>
                <a:cs typeface="+mn-cs"/>
              </a:rPr>
              <a:t>Vegetables and fruits, whole grain foods, and protein foods work together like pieces of a puzzle to meet nutrient needs. Highlight the unique contributions of different food categories (e.g., vitamin C in vegetables and fruits, vitamin D in milk-based protein foods). Ask students if their findings are reflected in this summary chart.</a:t>
            </a:r>
          </a:p>
          <a:p>
            <a:pPr lvl="0"/>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745A9F-459A-4A2E-AC98-F82562222865}" type="slidenum">
              <a:rPr lang="en-CA" smtClean="0"/>
              <a:t>56</a:t>
            </a:fld>
            <a:endParaRPr lang="en-CA"/>
          </a:p>
        </p:txBody>
      </p:sp>
    </p:spTree>
    <p:extLst>
      <p:ext uri="{BB962C8B-B14F-4D97-AF65-F5344CB8AC3E}">
        <p14:creationId xmlns:p14="http://schemas.microsoft.com/office/powerpoint/2010/main" val="1033032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Priming for the activity.</a:t>
            </a:r>
          </a:p>
          <a:p>
            <a:endParaRPr lang="en-CA" b="0"/>
          </a:p>
          <a:p>
            <a:r>
              <a:rPr lang="en-CA" b="1"/>
              <a:t>Teacher: </a:t>
            </a:r>
            <a:r>
              <a:rPr lang="en-CA" b="0"/>
              <a:t>Read answer.</a:t>
            </a:r>
            <a:endParaRPr lang="en-CA" b="1"/>
          </a:p>
        </p:txBody>
      </p:sp>
      <p:sp>
        <p:nvSpPr>
          <p:cNvPr id="4" name="Slide Number Placeholder 3"/>
          <p:cNvSpPr>
            <a:spLocks noGrp="1"/>
          </p:cNvSpPr>
          <p:nvPr>
            <p:ph type="sldNum" sz="quarter" idx="5"/>
          </p:nvPr>
        </p:nvSpPr>
        <p:spPr/>
        <p:txBody>
          <a:bodyPr/>
          <a:lstStyle/>
          <a:p>
            <a:fld id="{B4745A9F-459A-4A2E-AC98-F82562222865}" type="slidenum">
              <a:rPr lang="en-CA" smtClean="0"/>
              <a:t>6</a:t>
            </a:fld>
            <a:endParaRPr lang="en-CA"/>
          </a:p>
        </p:txBody>
      </p:sp>
    </p:spTree>
    <p:extLst>
      <p:ext uri="{BB962C8B-B14F-4D97-AF65-F5344CB8AC3E}">
        <p14:creationId xmlns:p14="http://schemas.microsoft.com/office/powerpoint/2010/main" val="175212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Provide background information.</a:t>
            </a:r>
          </a:p>
          <a:p>
            <a:endParaRPr lang="en-CA" b="0"/>
          </a:p>
          <a:p>
            <a:r>
              <a:rPr lang="en-CA" b="1"/>
              <a:t>Teacher: </a:t>
            </a:r>
            <a:r>
              <a:rPr lang="en-CA" b="0"/>
              <a:t>Read the slide.</a:t>
            </a:r>
            <a:endParaRPr lang="en-CA" b="1"/>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7</a:t>
            </a:fld>
            <a:endParaRPr lang="en-CA"/>
          </a:p>
        </p:txBody>
      </p:sp>
    </p:spTree>
    <p:extLst>
      <p:ext uri="{BB962C8B-B14F-4D97-AF65-F5344CB8AC3E}">
        <p14:creationId xmlns:p14="http://schemas.microsoft.com/office/powerpoint/2010/main" val="424556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Provide background information.</a:t>
            </a:r>
          </a:p>
          <a:p>
            <a:endParaRPr lang="en-CA" b="0"/>
          </a:p>
          <a:p>
            <a:r>
              <a:rPr lang="en-CA" b="1"/>
              <a:t>Teacher: </a:t>
            </a:r>
            <a:r>
              <a:rPr lang="en-CA" b="0"/>
              <a:t>Read the slide.</a:t>
            </a:r>
            <a:endParaRPr lang="en-CA" b="1"/>
          </a:p>
          <a:p>
            <a:endParaRPr lang="en-CA"/>
          </a:p>
          <a:p>
            <a:r>
              <a:rPr lang="en-CA"/>
              <a:t>Note: Calcium and iron are two important nutrients teens do not always get enough of through food intake alone.</a:t>
            </a:r>
          </a:p>
          <a:p>
            <a:endParaRPr lang="en-CA"/>
          </a:p>
          <a:p>
            <a:pPr marL="0" marR="0" lvl="0" indent="0" algn="l" defTabSz="685800" rtl="0" eaLnBrk="1" fontAlgn="auto" latinLnBrk="0" hangingPunct="1">
              <a:lnSpc>
                <a:spcPct val="100000"/>
              </a:lnSpc>
              <a:spcBef>
                <a:spcPts val="0"/>
              </a:spcBef>
              <a:spcAft>
                <a:spcPts val="0"/>
              </a:spcAft>
              <a:buClrTx/>
              <a:buSzTx/>
              <a:buFontTx/>
              <a:buNone/>
              <a:tabLst/>
              <a:defRPr/>
            </a:pPr>
            <a:r>
              <a:rPr lang="en-CA"/>
              <a:t>Source: Health Canada. 2012. </a:t>
            </a:r>
            <a:r>
              <a:rPr lang="en-CA" i="0"/>
              <a:t>Do Canadian adolescents meet their nutrient requirements through food intake alone? https://www.canada.ca/content/dam/hc-sc/migration/hc-sc/fn-an/alt_formats/pdf/surveill/nutrition/commun/art-nutr-adol-eng.pdf. Accessed Oct. 7, 2020.  </a:t>
            </a:r>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8</a:t>
            </a:fld>
            <a:endParaRPr lang="en-CA"/>
          </a:p>
        </p:txBody>
      </p:sp>
    </p:spTree>
    <p:extLst>
      <p:ext uri="{BB962C8B-B14F-4D97-AF65-F5344CB8AC3E}">
        <p14:creationId xmlns:p14="http://schemas.microsoft.com/office/powerpoint/2010/main" val="2787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Optional: Provide in-depth information if students have questions.</a:t>
            </a:r>
          </a:p>
          <a:p>
            <a:endParaRPr lang="en-CA" b="0"/>
          </a:p>
          <a:p>
            <a:r>
              <a:rPr lang="en-CA" b="1"/>
              <a:t>Teacher: </a:t>
            </a:r>
            <a:r>
              <a:rPr lang="en-CA" b="0"/>
              <a:t>Read the slide content for nutrients students are interested in.</a:t>
            </a:r>
            <a:endParaRPr lang="en-CA" b="1"/>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9</a:t>
            </a:fld>
            <a:endParaRPr lang="en-CA"/>
          </a:p>
        </p:txBody>
      </p:sp>
    </p:spTree>
    <p:extLst>
      <p:ext uri="{BB962C8B-B14F-4D97-AF65-F5344CB8AC3E}">
        <p14:creationId xmlns:p14="http://schemas.microsoft.com/office/powerpoint/2010/main" val="351237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4B6AA61-C0E1-4878-B9A0-5A92E4371A61}" type="datetimeFigureOut">
              <a:rPr lang="en-CA" smtClean="0"/>
              <a:t>2022-01-18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a:p>
        </p:txBody>
      </p:sp>
    </p:spTree>
    <p:extLst>
      <p:ext uri="{BB962C8B-B14F-4D97-AF65-F5344CB8AC3E}">
        <p14:creationId xmlns:p14="http://schemas.microsoft.com/office/powerpoint/2010/main" val="2074968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6AA61-C0E1-4878-B9A0-5A92E4371A61}" type="datetimeFigureOut">
              <a:rPr lang="en-CA" smtClean="0"/>
              <a:t>2022-01-18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a:p>
        </p:txBody>
      </p:sp>
    </p:spTree>
    <p:extLst>
      <p:ext uri="{BB962C8B-B14F-4D97-AF65-F5344CB8AC3E}">
        <p14:creationId xmlns:p14="http://schemas.microsoft.com/office/powerpoint/2010/main" val="299780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6AA61-C0E1-4878-B9A0-5A92E4371A61}" type="datetimeFigureOut">
              <a:rPr lang="en-CA" smtClean="0"/>
              <a:t>2022-01-18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a:p>
        </p:txBody>
      </p:sp>
    </p:spTree>
    <p:extLst>
      <p:ext uri="{BB962C8B-B14F-4D97-AF65-F5344CB8AC3E}">
        <p14:creationId xmlns:p14="http://schemas.microsoft.com/office/powerpoint/2010/main" val="1142325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6AA61-C0E1-4878-B9A0-5A92E4371A61}" type="datetimeFigureOut">
              <a:rPr lang="en-CA" smtClean="0"/>
              <a:t>2022-01-18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a:p>
        </p:txBody>
      </p:sp>
    </p:spTree>
    <p:extLst>
      <p:ext uri="{BB962C8B-B14F-4D97-AF65-F5344CB8AC3E}">
        <p14:creationId xmlns:p14="http://schemas.microsoft.com/office/powerpoint/2010/main" val="2059696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6AA61-C0E1-4878-B9A0-5A92E4371A61}" type="datetimeFigureOut">
              <a:rPr lang="en-CA" smtClean="0"/>
              <a:t>2022-01-18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a:p>
        </p:txBody>
      </p:sp>
    </p:spTree>
    <p:extLst>
      <p:ext uri="{BB962C8B-B14F-4D97-AF65-F5344CB8AC3E}">
        <p14:creationId xmlns:p14="http://schemas.microsoft.com/office/powerpoint/2010/main" val="4196352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B6AA61-C0E1-4878-B9A0-5A92E4371A61}" type="datetimeFigureOut">
              <a:rPr lang="en-CA" smtClean="0"/>
              <a:t>2022-01-18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FD2B54-30F1-40FC-92ED-7BFD3A562B66}" type="slidenum">
              <a:rPr lang="en-CA" smtClean="0"/>
              <a:t>‹#›</a:t>
            </a:fld>
            <a:endParaRPr lang="en-CA"/>
          </a:p>
        </p:txBody>
      </p:sp>
    </p:spTree>
    <p:extLst>
      <p:ext uri="{BB962C8B-B14F-4D97-AF65-F5344CB8AC3E}">
        <p14:creationId xmlns:p14="http://schemas.microsoft.com/office/powerpoint/2010/main" val="33473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B6AA61-C0E1-4878-B9A0-5A92E4371A61}" type="datetimeFigureOut">
              <a:rPr lang="en-CA" smtClean="0"/>
              <a:t>2022-01-18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FFD2B54-30F1-40FC-92ED-7BFD3A562B66}" type="slidenum">
              <a:rPr lang="en-CA" smtClean="0"/>
              <a:t>‹#›</a:t>
            </a:fld>
            <a:endParaRPr lang="en-CA"/>
          </a:p>
        </p:txBody>
      </p:sp>
    </p:spTree>
    <p:extLst>
      <p:ext uri="{BB962C8B-B14F-4D97-AF65-F5344CB8AC3E}">
        <p14:creationId xmlns:p14="http://schemas.microsoft.com/office/powerpoint/2010/main" val="3754797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B6AA61-C0E1-4878-B9A0-5A92E4371A61}" type="datetimeFigureOut">
              <a:rPr lang="en-CA" smtClean="0"/>
              <a:t>2022-01-18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FFD2B54-30F1-40FC-92ED-7BFD3A562B66}" type="slidenum">
              <a:rPr lang="en-CA" smtClean="0"/>
              <a:t>‹#›</a:t>
            </a:fld>
            <a:endParaRPr lang="en-CA"/>
          </a:p>
        </p:txBody>
      </p:sp>
    </p:spTree>
    <p:extLst>
      <p:ext uri="{BB962C8B-B14F-4D97-AF65-F5344CB8AC3E}">
        <p14:creationId xmlns:p14="http://schemas.microsoft.com/office/powerpoint/2010/main" val="359145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6AA61-C0E1-4878-B9A0-5A92E4371A61}" type="datetimeFigureOut">
              <a:rPr lang="en-CA" smtClean="0"/>
              <a:t>2022-01-18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FFD2B54-30F1-40FC-92ED-7BFD3A562B66}" type="slidenum">
              <a:rPr lang="en-CA" smtClean="0"/>
              <a:t>‹#›</a:t>
            </a:fld>
            <a:endParaRPr lang="en-CA"/>
          </a:p>
        </p:txBody>
      </p:sp>
    </p:spTree>
    <p:extLst>
      <p:ext uri="{BB962C8B-B14F-4D97-AF65-F5344CB8AC3E}">
        <p14:creationId xmlns:p14="http://schemas.microsoft.com/office/powerpoint/2010/main" val="233107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4B6AA61-C0E1-4878-B9A0-5A92E4371A61}" type="datetimeFigureOut">
              <a:rPr lang="en-CA" smtClean="0"/>
              <a:t>2022-01-18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FD2B54-30F1-40FC-92ED-7BFD3A562B66}" type="slidenum">
              <a:rPr lang="en-CA" smtClean="0"/>
              <a:t>‹#›</a:t>
            </a:fld>
            <a:endParaRPr lang="en-CA"/>
          </a:p>
        </p:txBody>
      </p:sp>
    </p:spTree>
    <p:extLst>
      <p:ext uri="{BB962C8B-B14F-4D97-AF65-F5344CB8AC3E}">
        <p14:creationId xmlns:p14="http://schemas.microsoft.com/office/powerpoint/2010/main" val="408633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4B6AA61-C0E1-4878-B9A0-5A92E4371A61}" type="datetimeFigureOut">
              <a:rPr lang="en-CA" smtClean="0"/>
              <a:t>2022-01-18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FD2B54-30F1-40FC-92ED-7BFD3A562B66}" type="slidenum">
              <a:rPr lang="en-CA" smtClean="0"/>
              <a:t>‹#›</a:t>
            </a:fld>
            <a:endParaRPr lang="en-CA"/>
          </a:p>
        </p:txBody>
      </p:sp>
    </p:spTree>
    <p:extLst>
      <p:ext uri="{BB962C8B-B14F-4D97-AF65-F5344CB8AC3E}">
        <p14:creationId xmlns:p14="http://schemas.microsoft.com/office/powerpoint/2010/main" val="1753457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4B6AA61-C0E1-4878-B9A0-5A92E4371A61}" type="datetimeFigureOut">
              <a:rPr lang="en-CA" smtClean="0"/>
              <a:t>2022-01-18</a:t>
            </a:fld>
            <a:endParaRPr lang="en-CA"/>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FFD2B54-30F1-40FC-92ED-7BFD3A562B66}" type="slidenum">
              <a:rPr lang="en-CA" smtClean="0"/>
              <a:t>‹#›</a:t>
            </a:fld>
            <a:endParaRPr lang="en-CA"/>
          </a:p>
        </p:txBody>
      </p:sp>
    </p:spTree>
    <p:extLst>
      <p:ext uri="{BB962C8B-B14F-4D97-AF65-F5344CB8AC3E}">
        <p14:creationId xmlns:p14="http://schemas.microsoft.com/office/powerpoint/2010/main" val="94871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player.vimeo.com/video/465806311?app_id=122963" TargetMode="External"/><Relationship Id="rId5" Type="http://schemas.openxmlformats.org/officeDocument/2006/relationships/image" Target="../media/image6.tiff"/><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3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3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3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3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4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4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4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5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4.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90669D-5841-EB42-94C0-661FC84292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0" y="2286000"/>
            <a:ext cx="9131300" cy="2857500"/>
          </a:xfrm>
          <a:prstGeom prst="rect">
            <a:avLst/>
          </a:prstGeom>
        </p:spPr>
      </p:pic>
      <p:pic>
        <p:nvPicPr>
          <p:cNvPr id="7" name="Picture 6">
            <a:extLst>
              <a:ext uri="{FF2B5EF4-FFF2-40B4-BE49-F238E27FC236}">
                <a16:creationId xmlns:a16="http://schemas.microsoft.com/office/drawing/2014/main" id="{4E229C10-02D5-6A4E-A220-3C2111E790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5211" y="-3336"/>
            <a:ext cx="2692400" cy="1054100"/>
          </a:xfrm>
          <a:prstGeom prst="rect">
            <a:avLst/>
          </a:prstGeom>
        </p:spPr>
      </p:pic>
      <p:sp>
        <p:nvSpPr>
          <p:cNvPr id="2" name="Title 1">
            <a:extLst>
              <a:ext uri="{FF2B5EF4-FFF2-40B4-BE49-F238E27FC236}">
                <a16:creationId xmlns:a16="http://schemas.microsoft.com/office/drawing/2014/main" id="{37AA6B9C-1349-48D5-BCF0-957B111144BC}"/>
              </a:ext>
            </a:extLst>
          </p:cNvPr>
          <p:cNvSpPr>
            <a:spLocks noGrp="1"/>
          </p:cNvSpPr>
          <p:nvPr>
            <p:ph type="ctrTitle"/>
          </p:nvPr>
        </p:nvSpPr>
        <p:spPr>
          <a:xfrm>
            <a:off x="577516" y="902118"/>
            <a:ext cx="6858000" cy="1790700"/>
          </a:xfrm>
        </p:spPr>
        <p:txBody>
          <a:bodyPr anchor="t">
            <a:normAutofit/>
          </a:bodyPr>
          <a:lstStyle/>
          <a:p>
            <a:pPr algn="l">
              <a:lnSpc>
                <a:spcPct val="100000"/>
              </a:lnSpc>
              <a:spcBef>
                <a:spcPts val="300"/>
              </a:spcBef>
            </a:pPr>
            <a:r>
              <a:rPr lang="en-CA" sz="3300">
                <a:solidFill>
                  <a:srgbClr val="00A3DB"/>
                </a:solidFill>
                <a:latin typeface="Impact" panose="020B0806030902050204" pitchFamily="34" charset="0"/>
                <a:ea typeface="+mn-ea"/>
                <a:cs typeface="+mn-cs"/>
              </a:rPr>
              <a:t>LESSON 2</a:t>
            </a:r>
            <a:br>
              <a:rPr lang="en-CA" sz="3300">
                <a:solidFill>
                  <a:srgbClr val="00A3DB"/>
                </a:solidFill>
                <a:latin typeface="Impact" panose="020B0806030902050204" pitchFamily="34" charset="0"/>
                <a:ea typeface="+mn-ea"/>
                <a:cs typeface="+mn-cs"/>
              </a:rPr>
            </a:br>
            <a:r>
              <a:rPr lang="en-CA" sz="3300">
                <a:solidFill>
                  <a:srgbClr val="00A3DB"/>
                </a:solidFill>
                <a:latin typeface="Impact" panose="020B0806030902050204" pitchFamily="34" charset="0"/>
                <a:ea typeface="+mn-ea"/>
                <a:cs typeface="+mn-cs"/>
              </a:rPr>
              <a:t>EXPLORING VARIETY</a:t>
            </a:r>
            <a:br>
              <a:rPr lang="en-CA" sz="3300">
                <a:solidFill>
                  <a:srgbClr val="00A3DB"/>
                </a:solidFill>
                <a:latin typeface="Impact" panose="020B0806030902050204" pitchFamily="34" charset="0"/>
                <a:ea typeface="+mn-ea"/>
                <a:cs typeface="+mn-cs"/>
              </a:rPr>
            </a:br>
            <a:endParaRPr lang="en-CA" sz="3300">
              <a:latin typeface="Georgia" panose="02040502050405020303" pitchFamily="18" charset="0"/>
              <a:ea typeface="+mn-ea"/>
              <a:cs typeface="+mn-cs"/>
            </a:endParaRPr>
          </a:p>
        </p:txBody>
      </p:sp>
      <p:sp>
        <p:nvSpPr>
          <p:cNvPr id="8" name="Title 1">
            <a:extLst>
              <a:ext uri="{FF2B5EF4-FFF2-40B4-BE49-F238E27FC236}">
                <a16:creationId xmlns:a16="http://schemas.microsoft.com/office/drawing/2014/main" id="{5F35247E-CA5D-4D42-8AFA-F160FD956950}"/>
              </a:ext>
            </a:extLst>
          </p:cNvPr>
          <p:cNvSpPr txBox="1">
            <a:spLocks/>
          </p:cNvSpPr>
          <p:nvPr/>
        </p:nvSpPr>
        <p:spPr>
          <a:xfrm>
            <a:off x="591205" y="291628"/>
            <a:ext cx="4256690" cy="40993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CA" sz="2100">
                <a:latin typeface="Georgia" panose="02040502050405020303" pitchFamily="18" charset="0"/>
              </a:rPr>
            </a:br>
            <a:br>
              <a:rPr lang="en-CA" sz="2100">
                <a:latin typeface="Georgia" panose="02040502050405020303" pitchFamily="18" charset="0"/>
              </a:rPr>
            </a:br>
            <a:r>
              <a:rPr lang="en-CA" sz="2100">
                <a:latin typeface="Georgia" panose="02040502050405020303" pitchFamily="18" charset="0"/>
              </a:rPr>
              <a:t>Food for Me</a:t>
            </a:r>
          </a:p>
        </p:txBody>
      </p:sp>
      <p:pic>
        <p:nvPicPr>
          <p:cNvPr id="9" name="Picture 8">
            <a:extLst>
              <a:ext uri="{FF2B5EF4-FFF2-40B4-BE49-F238E27FC236}">
                <a16:creationId xmlns:a16="http://schemas.microsoft.com/office/drawing/2014/main" id="{992163CD-28D1-5D49-9AB0-1D6ECA978F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3686" y="4412640"/>
            <a:ext cx="2390775" cy="447675"/>
          </a:xfrm>
          <a:prstGeom prst="rect">
            <a:avLst/>
          </a:prstGeom>
        </p:spPr>
      </p:pic>
    </p:spTree>
    <p:extLst>
      <p:ext uri="{BB962C8B-B14F-4D97-AF65-F5344CB8AC3E}">
        <p14:creationId xmlns:p14="http://schemas.microsoft.com/office/powerpoint/2010/main" val="3722999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D2A01A-DA9A-C14B-B483-7F10E62422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60EB2D27-91B3-104B-AE0D-82603D7CC1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356" y="421768"/>
            <a:ext cx="8398230" cy="4298399"/>
          </a:xfrm>
          <a:prstGeom prst="rect">
            <a:avLst/>
          </a:prstGeom>
        </p:spPr>
      </p:pic>
    </p:spTree>
    <p:extLst>
      <p:ext uri="{BB962C8B-B14F-4D97-AF65-F5344CB8AC3E}">
        <p14:creationId xmlns:p14="http://schemas.microsoft.com/office/powerpoint/2010/main" val="2422099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D2A01A-DA9A-C14B-B483-7F10E62422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CA94BBDD-B741-A646-A63F-DEF5F2A18C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356" y="421768"/>
            <a:ext cx="8398230" cy="4298399"/>
          </a:xfrm>
          <a:prstGeom prst="rect">
            <a:avLst/>
          </a:prstGeom>
        </p:spPr>
      </p:pic>
      <p:pic>
        <p:nvPicPr>
          <p:cNvPr id="4" name="Picture 3">
            <a:extLst>
              <a:ext uri="{FF2B5EF4-FFF2-40B4-BE49-F238E27FC236}">
                <a16:creationId xmlns:a16="http://schemas.microsoft.com/office/drawing/2014/main" id="{7FDE0D30-1246-5A42-864F-067521722E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921" y="285750"/>
            <a:ext cx="8801100" cy="4572000"/>
          </a:xfrm>
          <a:prstGeom prst="rect">
            <a:avLst/>
          </a:prstGeom>
        </p:spPr>
      </p:pic>
    </p:spTree>
    <p:extLst>
      <p:ext uri="{BB962C8B-B14F-4D97-AF65-F5344CB8AC3E}">
        <p14:creationId xmlns:p14="http://schemas.microsoft.com/office/powerpoint/2010/main" val="1966609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D2A01A-DA9A-C14B-B483-7F10E62422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2D13589-786D-8B42-B151-2CFB58E09B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415" y="417496"/>
            <a:ext cx="8395170" cy="4308508"/>
          </a:xfrm>
          <a:prstGeom prst="rect">
            <a:avLst/>
          </a:prstGeom>
        </p:spPr>
      </p:pic>
    </p:spTree>
    <p:extLst>
      <p:ext uri="{BB962C8B-B14F-4D97-AF65-F5344CB8AC3E}">
        <p14:creationId xmlns:p14="http://schemas.microsoft.com/office/powerpoint/2010/main" val="1248724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9E4A-F9AE-4BC1-BCF1-BDE1CEA3DFE7}"/>
              </a:ext>
            </a:extLst>
          </p:cNvPr>
          <p:cNvSpPr>
            <a:spLocks noGrp="1"/>
          </p:cNvSpPr>
          <p:nvPr>
            <p:ph type="title"/>
          </p:nvPr>
        </p:nvSpPr>
        <p:spPr>
          <a:xfrm>
            <a:off x="628650" y="1102930"/>
            <a:ext cx="7886700" cy="676193"/>
          </a:xfrm>
        </p:spPr>
        <p:txBody>
          <a:bodyPr anchor="t">
            <a:normAutofit/>
          </a:bodyPr>
          <a:lstStyle/>
          <a:p>
            <a:r>
              <a:rPr lang="en-CA" sz="2400">
                <a:solidFill>
                  <a:srgbClr val="00A3DB"/>
                </a:solidFill>
                <a:latin typeface="Impact" panose="020B0806030902050204" pitchFamily="34" charset="0"/>
              </a:rPr>
              <a:t>HOW TO GET THE NUTRIENTS YOUR BODY NEEDS</a:t>
            </a:r>
          </a:p>
        </p:txBody>
      </p:sp>
      <p:sp>
        <p:nvSpPr>
          <p:cNvPr id="3" name="Content Placeholder 2">
            <a:extLst>
              <a:ext uri="{FF2B5EF4-FFF2-40B4-BE49-F238E27FC236}">
                <a16:creationId xmlns:a16="http://schemas.microsoft.com/office/drawing/2014/main" id="{69283F3E-A5FE-4E99-ABB9-A95E4AD0CDB5}"/>
              </a:ext>
            </a:extLst>
          </p:cNvPr>
          <p:cNvSpPr>
            <a:spLocks noGrp="1"/>
          </p:cNvSpPr>
          <p:nvPr>
            <p:ph idx="1"/>
          </p:nvPr>
        </p:nvSpPr>
        <p:spPr>
          <a:xfrm>
            <a:off x="628650" y="1779123"/>
            <a:ext cx="7886700" cy="3263504"/>
          </a:xfrm>
        </p:spPr>
        <p:txBody>
          <a:bodyPr>
            <a:normAutofit/>
          </a:bodyPr>
          <a:lstStyle/>
          <a:p>
            <a:r>
              <a:rPr lang="en-CA" sz="1650">
                <a:latin typeface="Georgia" panose="02040502050405020303" pitchFamily="18" charset="0"/>
              </a:rPr>
              <a:t>Eat a variety of foods from the vegetables and fruits, whole grain foods, and protein foods categories each day.</a:t>
            </a:r>
          </a:p>
          <a:p>
            <a:endParaRPr lang="en-CA" sz="1650">
              <a:latin typeface="Georgia" panose="02040502050405020303" pitchFamily="18" charset="0"/>
            </a:endParaRPr>
          </a:p>
          <a:p>
            <a:pPr>
              <a:lnSpc>
                <a:spcPct val="100000"/>
              </a:lnSpc>
            </a:pPr>
            <a:r>
              <a:rPr lang="en-CA" sz="1650">
                <a:latin typeface="Georgia" panose="02040502050405020303" pitchFamily="18" charset="0"/>
              </a:rPr>
              <a:t>What matters most is how and what you eat </a:t>
            </a:r>
            <a:r>
              <a:rPr lang="en-CA" sz="1650" b="1">
                <a:latin typeface="Georgia" panose="02040502050405020303" pitchFamily="18" charset="0"/>
              </a:rPr>
              <a:t>over time</a:t>
            </a:r>
            <a:r>
              <a:rPr lang="en-CA" sz="1650">
                <a:latin typeface="Georgia" panose="02040502050405020303" pitchFamily="18" charset="0"/>
              </a:rPr>
              <a:t>,</a:t>
            </a:r>
            <a:r>
              <a:rPr lang="en-CA" sz="1650" b="1" i="1">
                <a:latin typeface="Georgia" panose="02040502050405020303" pitchFamily="18" charset="0"/>
              </a:rPr>
              <a:t> </a:t>
            </a:r>
            <a:r>
              <a:rPr lang="en-CA" sz="1650">
                <a:latin typeface="Georgia" panose="02040502050405020303" pitchFamily="18" charset="0"/>
              </a:rPr>
              <a:t>and how that makes you feel, rather than following a precise meal or snack structure every single day.</a:t>
            </a:r>
          </a:p>
          <a:p>
            <a:endParaRPr lang="en-CA" sz="1650">
              <a:latin typeface="Georgia" panose="02040502050405020303" pitchFamily="18" charset="0"/>
            </a:endParaRPr>
          </a:p>
          <a:p>
            <a:r>
              <a:rPr lang="en-CA" sz="1650">
                <a:latin typeface="Georgia" panose="02040502050405020303" pitchFamily="18" charset="0"/>
              </a:rPr>
              <a:t>Some situations can make it more challenging to get the nutrients you need (e.g., allergies, vegetarian eating patterns).</a:t>
            </a:r>
          </a:p>
          <a:p>
            <a:pPr lvl="1"/>
            <a:r>
              <a:rPr lang="en-CA" sz="1650">
                <a:latin typeface="Georgia" panose="02040502050405020303" pitchFamily="18" charset="0"/>
              </a:rPr>
              <a:t>Talk to your caregiver or a trusted health care provider for guidance.</a:t>
            </a:r>
          </a:p>
        </p:txBody>
      </p:sp>
      <p:pic>
        <p:nvPicPr>
          <p:cNvPr id="5" name="Picture 4">
            <a:extLst>
              <a:ext uri="{FF2B5EF4-FFF2-40B4-BE49-F238E27FC236}">
                <a16:creationId xmlns:a16="http://schemas.microsoft.com/office/drawing/2014/main" id="{6F3F5D94-1379-8E47-A335-B993D6716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3453298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5506-EC31-48A5-A3DB-1E8781296271}"/>
              </a:ext>
            </a:extLst>
          </p:cNvPr>
          <p:cNvSpPr>
            <a:spLocks noGrp="1"/>
          </p:cNvSpPr>
          <p:nvPr>
            <p:ph type="title"/>
          </p:nvPr>
        </p:nvSpPr>
        <p:spPr>
          <a:xfrm>
            <a:off x="628650" y="1021801"/>
            <a:ext cx="7886700" cy="994172"/>
          </a:xfrm>
        </p:spPr>
        <p:txBody>
          <a:bodyPr anchor="t">
            <a:normAutofit/>
          </a:bodyPr>
          <a:lstStyle/>
          <a:p>
            <a:r>
              <a:rPr lang="en-CA" sz="2400">
                <a:solidFill>
                  <a:srgbClr val="00A3DB"/>
                </a:solidFill>
                <a:latin typeface="Impact" panose="020B0806030902050204" pitchFamily="34" charset="0"/>
              </a:rPr>
              <a:t>PERCENT DAILY VALUE (% DV)</a:t>
            </a:r>
          </a:p>
        </p:txBody>
      </p:sp>
      <p:sp>
        <p:nvSpPr>
          <p:cNvPr id="3" name="Content Placeholder 2">
            <a:extLst>
              <a:ext uri="{FF2B5EF4-FFF2-40B4-BE49-F238E27FC236}">
                <a16:creationId xmlns:a16="http://schemas.microsoft.com/office/drawing/2014/main" id="{8CDD4F37-59FA-434F-A3A6-7680AE0C9F6E}"/>
              </a:ext>
            </a:extLst>
          </p:cNvPr>
          <p:cNvSpPr>
            <a:spLocks noGrp="1"/>
          </p:cNvSpPr>
          <p:nvPr>
            <p:ph idx="1"/>
          </p:nvPr>
        </p:nvSpPr>
        <p:spPr>
          <a:xfrm>
            <a:off x="628651" y="1648768"/>
            <a:ext cx="7359211" cy="3263504"/>
          </a:xfrm>
        </p:spPr>
        <p:txBody>
          <a:bodyPr>
            <a:normAutofit/>
          </a:bodyPr>
          <a:lstStyle/>
          <a:p>
            <a:r>
              <a:rPr lang="en-CA" sz="1650">
                <a:latin typeface="Georgia" panose="02040502050405020303" pitchFamily="18" charset="0"/>
              </a:rPr>
              <a:t>Health Canada uses % DV for food labelling.</a:t>
            </a:r>
          </a:p>
          <a:p>
            <a:endParaRPr lang="en-CA" sz="1650">
              <a:latin typeface="Georgia" panose="02040502050405020303" pitchFamily="18" charset="0"/>
            </a:endParaRPr>
          </a:p>
          <a:p>
            <a:r>
              <a:rPr lang="en-CA" sz="1650">
                <a:latin typeface="Georgia" panose="02040502050405020303" pitchFamily="18" charset="0"/>
              </a:rPr>
              <a:t>It shows whether a food has a lot or a little of a specific nutrient.</a:t>
            </a:r>
          </a:p>
          <a:p>
            <a:pPr lvl="1"/>
            <a:r>
              <a:rPr lang="en-CA" sz="1650">
                <a:latin typeface="Georgia" panose="02040502050405020303" pitchFamily="18" charset="0"/>
              </a:rPr>
              <a:t>5% DV is a little.</a:t>
            </a:r>
          </a:p>
          <a:p>
            <a:pPr lvl="1"/>
            <a:r>
              <a:rPr lang="en-CA" sz="1650">
                <a:latin typeface="Georgia" panose="02040502050405020303" pitchFamily="18" charset="0"/>
              </a:rPr>
              <a:t>15% DV is a lot.</a:t>
            </a:r>
          </a:p>
          <a:p>
            <a:pPr marL="342900" lvl="1" indent="0">
              <a:buNone/>
            </a:pPr>
            <a:endParaRPr lang="en-CA"/>
          </a:p>
          <a:p>
            <a:pPr marL="342900" lvl="1" indent="0">
              <a:buNone/>
            </a:pPr>
            <a:endParaRPr lang="en-CA"/>
          </a:p>
          <a:p>
            <a:pPr marL="342900" lvl="1" indent="0">
              <a:buNone/>
            </a:pPr>
            <a:endParaRPr lang="en-CA"/>
          </a:p>
          <a:p>
            <a:endParaRPr lang="en-CA"/>
          </a:p>
        </p:txBody>
      </p:sp>
      <p:pic>
        <p:nvPicPr>
          <p:cNvPr id="5" name="Picture 4">
            <a:extLst>
              <a:ext uri="{FF2B5EF4-FFF2-40B4-BE49-F238E27FC236}">
                <a16:creationId xmlns:a16="http://schemas.microsoft.com/office/drawing/2014/main" id="{9B1AFCF1-58E7-094B-ADF9-D339966933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3189532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5506-EC31-48A5-A3DB-1E8781296271}"/>
              </a:ext>
            </a:extLst>
          </p:cNvPr>
          <p:cNvSpPr>
            <a:spLocks noGrp="1"/>
          </p:cNvSpPr>
          <p:nvPr>
            <p:ph type="title"/>
          </p:nvPr>
        </p:nvSpPr>
        <p:spPr>
          <a:xfrm>
            <a:off x="628650" y="1011291"/>
            <a:ext cx="7886700" cy="994172"/>
          </a:xfrm>
        </p:spPr>
        <p:txBody>
          <a:bodyPr anchor="t">
            <a:normAutofit/>
          </a:bodyPr>
          <a:lstStyle/>
          <a:p>
            <a:r>
              <a:rPr lang="en-CA" sz="2400">
                <a:solidFill>
                  <a:srgbClr val="00A3DB"/>
                </a:solidFill>
                <a:latin typeface="Impact" panose="020B0806030902050204" pitchFamily="34" charset="0"/>
              </a:rPr>
              <a:t>PERCENT DAILY VALUE (% DV)</a:t>
            </a:r>
          </a:p>
        </p:txBody>
      </p:sp>
      <p:sp>
        <p:nvSpPr>
          <p:cNvPr id="3" name="Content Placeholder 2">
            <a:extLst>
              <a:ext uri="{FF2B5EF4-FFF2-40B4-BE49-F238E27FC236}">
                <a16:creationId xmlns:a16="http://schemas.microsoft.com/office/drawing/2014/main" id="{8CDD4F37-59FA-434F-A3A6-7680AE0C9F6E}"/>
              </a:ext>
            </a:extLst>
          </p:cNvPr>
          <p:cNvSpPr>
            <a:spLocks noGrp="1"/>
          </p:cNvSpPr>
          <p:nvPr>
            <p:ph idx="1"/>
          </p:nvPr>
        </p:nvSpPr>
        <p:spPr>
          <a:xfrm>
            <a:off x="628650" y="1611389"/>
            <a:ext cx="8029575" cy="3263504"/>
          </a:xfrm>
        </p:spPr>
        <p:txBody>
          <a:bodyPr>
            <a:normAutofit/>
          </a:bodyPr>
          <a:lstStyle/>
          <a:p>
            <a:r>
              <a:rPr lang="en-CA" sz="1650">
                <a:latin typeface="Georgia" panose="02040502050405020303" pitchFamily="18" charset="0"/>
              </a:rPr>
              <a:t>% DV for vitamins and minerals is based on the highest recommended intake for each age and sex.</a:t>
            </a:r>
          </a:p>
          <a:p>
            <a:endParaRPr lang="en-CA" sz="1650">
              <a:latin typeface="Georgia" panose="02040502050405020303" pitchFamily="18" charset="0"/>
            </a:endParaRPr>
          </a:p>
          <a:p>
            <a:r>
              <a:rPr lang="en-CA" sz="1650">
                <a:latin typeface="Georgia" panose="02040502050405020303" pitchFamily="18" charset="0"/>
              </a:rPr>
              <a:t>The macronutrient protein does not have a % DV. Instead, foods are classified as</a:t>
            </a:r>
          </a:p>
          <a:p>
            <a:pPr lvl="1"/>
            <a:r>
              <a:rPr lang="en-CA" sz="1650">
                <a:latin typeface="Georgia" panose="02040502050405020303" pitchFamily="18" charset="0"/>
              </a:rPr>
              <a:t>low source of protein,</a:t>
            </a:r>
          </a:p>
          <a:p>
            <a:pPr lvl="1"/>
            <a:r>
              <a:rPr lang="en-CA" sz="1650">
                <a:latin typeface="Georgia" panose="02040502050405020303" pitchFamily="18" charset="0"/>
              </a:rPr>
              <a:t>good source of protein, or</a:t>
            </a:r>
          </a:p>
          <a:p>
            <a:pPr lvl="1"/>
            <a:r>
              <a:rPr lang="en-CA" sz="1650">
                <a:latin typeface="Georgia" panose="02040502050405020303" pitchFamily="18" charset="0"/>
              </a:rPr>
              <a:t>excellent source of protein.</a:t>
            </a:r>
          </a:p>
          <a:p>
            <a:endParaRPr lang="en-CA"/>
          </a:p>
        </p:txBody>
      </p:sp>
      <p:pic>
        <p:nvPicPr>
          <p:cNvPr id="5" name="Picture 4">
            <a:extLst>
              <a:ext uri="{FF2B5EF4-FFF2-40B4-BE49-F238E27FC236}">
                <a16:creationId xmlns:a16="http://schemas.microsoft.com/office/drawing/2014/main" id="{49039C32-DAD7-BF40-BAAA-1BFA31086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3613353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842465-E105-624B-8A3B-F0A9760CF9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9131300" cy="5143500"/>
          </a:xfrm>
          <a:prstGeom prst="rect">
            <a:avLst/>
          </a:prstGeom>
        </p:spPr>
      </p:pic>
      <p:sp>
        <p:nvSpPr>
          <p:cNvPr id="2" name="Title 1">
            <a:extLst>
              <a:ext uri="{FF2B5EF4-FFF2-40B4-BE49-F238E27FC236}">
                <a16:creationId xmlns:a16="http://schemas.microsoft.com/office/drawing/2014/main" id="{F8162FEE-7EDC-4FF3-A7FC-AD0AAF22C7EC}"/>
              </a:ext>
            </a:extLst>
          </p:cNvPr>
          <p:cNvSpPr>
            <a:spLocks noGrp="1"/>
          </p:cNvSpPr>
          <p:nvPr>
            <p:ph type="title"/>
          </p:nvPr>
        </p:nvSpPr>
        <p:spPr>
          <a:xfrm>
            <a:off x="1049064" y="1805359"/>
            <a:ext cx="8094936" cy="2017411"/>
          </a:xfrm>
        </p:spPr>
        <p:txBody>
          <a:bodyPr anchor="t">
            <a:normAutofit/>
          </a:bodyPr>
          <a:lstStyle/>
          <a:p>
            <a:r>
              <a:rPr lang="en-CA">
                <a:solidFill>
                  <a:srgbClr val="00A3DB"/>
                </a:solidFill>
                <a:latin typeface="Impact" panose="020B0806030902050204" pitchFamily="34" charset="0"/>
              </a:rPr>
              <a:t>ACTIVITY: </a:t>
            </a:r>
            <a:br>
              <a:rPr lang="en-CA">
                <a:solidFill>
                  <a:srgbClr val="00A3DB"/>
                </a:solidFill>
                <a:latin typeface="Impact" panose="020B0806030902050204" pitchFamily="34" charset="0"/>
              </a:rPr>
            </a:br>
            <a:r>
              <a:rPr lang="en-CA">
                <a:solidFill>
                  <a:srgbClr val="00A3DB"/>
                </a:solidFill>
                <a:latin typeface="Impact" panose="020B0806030902050204" pitchFamily="34" charset="0"/>
              </a:rPr>
              <a:t>FOOD PROFILES</a:t>
            </a:r>
          </a:p>
        </p:txBody>
      </p:sp>
      <p:pic>
        <p:nvPicPr>
          <p:cNvPr id="3" name="Picture 2">
            <a:extLst>
              <a:ext uri="{FF2B5EF4-FFF2-40B4-BE49-F238E27FC236}">
                <a16:creationId xmlns:a16="http://schemas.microsoft.com/office/drawing/2014/main" id="{982ECC67-DB32-9044-B471-FF1A397E2D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2916" y="146050"/>
            <a:ext cx="5054600" cy="4851400"/>
          </a:xfrm>
          <a:prstGeom prst="rect">
            <a:avLst/>
          </a:prstGeom>
        </p:spPr>
      </p:pic>
    </p:spTree>
    <p:extLst>
      <p:ext uri="{BB962C8B-B14F-4D97-AF65-F5344CB8AC3E}">
        <p14:creationId xmlns:p14="http://schemas.microsoft.com/office/powerpoint/2010/main" val="248355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BF641F-85A8-0345-A972-65E625954A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9131300" cy="5143500"/>
          </a:xfrm>
          <a:prstGeom prst="rect">
            <a:avLst/>
          </a:prstGeom>
        </p:spPr>
      </p:pic>
      <p:sp>
        <p:nvSpPr>
          <p:cNvPr id="3" name="Content Placeholder 2">
            <a:extLst>
              <a:ext uri="{FF2B5EF4-FFF2-40B4-BE49-F238E27FC236}">
                <a16:creationId xmlns:a16="http://schemas.microsoft.com/office/drawing/2014/main" id="{60C1D9DA-89E5-420E-B62B-DE472181577A}"/>
              </a:ext>
            </a:extLst>
          </p:cNvPr>
          <p:cNvSpPr>
            <a:spLocks noGrp="1"/>
          </p:cNvSpPr>
          <p:nvPr>
            <p:ph idx="1"/>
          </p:nvPr>
        </p:nvSpPr>
        <p:spPr>
          <a:xfrm>
            <a:off x="765284" y="1976077"/>
            <a:ext cx="7886700" cy="3263504"/>
          </a:xfrm>
        </p:spPr>
        <p:txBody>
          <a:bodyPr/>
          <a:lstStyle/>
          <a:p>
            <a:pPr marL="342900" indent="-342900">
              <a:buFont typeface="+mj-lt"/>
              <a:buAutoNum type="arabicPeriod"/>
            </a:pPr>
            <a:r>
              <a:rPr lang="en-CA" sz="1800">
                <a:latin typeface="Georgia" panose="02040502050405020303" pitchFamily="18" charset="0"/>
              </a:rPr>
              <a:t>Divide into three groups.</a:t>
            </a:r>
          </a:p>
          <a:p>
            <a:pPr marL="342900" indent="-342900">
              <a:buFont typeface="+mj-lt"/>
              <a:buAutoNum type="arabicPeriod"/>
            </a:pPr>
            <a:endParaRPr lang="en-CA" sz="1800">
              <a:latin typeface="Georgia" panose="02040502050405020303" pitchFamily="18" charset="0"/>
            </a:endParaRPr>
          </a:p>
          <a:p>
            <a:pPr marL="342900" indent="-342900">
              <a:buFont typeface="+mj-lt"/>
              <a:buAutoNum type="arabicPeriod"/>
            </a:pPr>
            <a:r>
              <a:rPr lang="en-CA" sz="1800">
                <a:latin typeface="Georgia" panose="02040502050405020303" pitchFamily="18" charset="0"/>
              </a:rPr>
              <a:t>Each group will review one set of nutrient graphs: vegetables and fruits, whole grain foods, or protein foods.</a:t>
            </a:r>
          </a:p>
          <a:p>
            <a:pPr marL="342900" indent="-342900">
              <a:buFont typeface="+mj-lt"/>
              <a:buAutoNum type="arabicPeriod"/>
            </a:pPr>
            <a:endParaRPr lang="en-CA" sz="1800">
              <a:latin typeface="Georgia" panose="02040502050405020303" pitchFamily="18" charset="0"/>
            </a:endParaRPr>
          </a:p>
          <a:p>
            <a:pPr marL="342900" indent="-342900">
              <a:buFont typeface="+mj-lt"/>
              <a:buAutoNum type="arabicPeriod"/>
            </a:pPr>
            <a:r>
              <a:rPr lang="en-CA" sz="1800">
                <a:latin typeface="Georgia" panose="02040502050405020303" pitchFamily="18" charset="0"/>
              </a:rPr>
              <a:t>Each group will share their findings with the class.</a:t>
            </a:r>
          </a:p>
        </p:txBody>
      </p:sp>
      <p:sp>
        <p:nvSpPr>
          <p:cNvPr id="5" name="Title 1">
            <a:extLst>
              <a:ext uri="{FF2B5EF4-FFF2-40B4-BE49-F238E27FC236}">
                <a16:creationId xmlns:a16="http://schemas.microsoft.com/office/drawing/2014/main" id="{CAB0235F-E238-4BCC-BDF9-1C75E4797C85}"/>
              </a:ext>
            </a:extLst>
          </p:cNvPr>
          <p:cNvSpPr>
            <a:spLocks noGrp="1"/>
          </p:cNvSpPr>
          <p:nvPr>
            <p:ph type="title"/>
          </p:nvPr>
        </p:nvSpPr>
        <p:spPr>
          <a:xfrm>
            <a:off x="765284" y="795209"/>
            <a:ext cx="8094936" cy="2017411"/>
          </a:xfrm>
        </p:spPr>
        <p:txBody>
          <a:bodyPr anchor="t">
            <a:normAutofit/>
          </a:bodyPr>
          <a:lstStyle/>
          <a:p>
            <a:r>
              <a:rPr lang="en-CA">
                <a:solidFill>
                  <a:srgbClr val="00A3DB"/>
                </a:solidFill>
                <a:latin typeface="Impact" panose="020B0806030902050204" pitchFamily="34" charset="0"/>
              </a:rPr>
              <a:t>ACTIVITY: </a:t>
            </a:r>
            <a:br>
              <a:rPr lang="en-CA">
                <a:solidFill>
                  <a:srgbClr val="00A3DB"/>
                </a:solidFill>
                <a:latin typeface="Impact" panose="020B0806030902050204" pitchFamily="34" charset="0"/>
              </a:rPr>
            </a:br>
            <a:r>
              <a:rPr lang="en-CA">
                <a:solidFill>
                  <a:srgbClr val="00A3DB"/>
                </a:solidFill>
                <a:latin typeface="Impact" panose="020B0806030902050204" pitchFamily="34" charset="0"/>
              </a:rPr>
              <a:t>FOOD PROFILES</a:t>
            </a:r>
          </a:p>
        </p:txBody>
      </p:sp>
    </p:spTree>
    <p:extLst>
      <p:ext uri="{BB962C8B-B14F-4D97-AF65-F5344CB8AC3E}">
        <p14:creationId xmlns:p14="http://schemas.microsoft.com/office/powerpoint/2010/main" val="1219287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DD4ADCEB-0095-9048-926C-3113C0A71B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2229036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03E8BC39-62AB-1B41-900E-12F76B717D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380166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7C7BF3-577C-4645-9F0C-69FEEE0932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9131300" cy="5143500"/>
          </a:xfrm>
          <a:prstGeom prst="rect">
            <a:avLst/>
          </a:prstGeom>
        </p:spPr>
      </p:pic>
      <p:sp>
        <p:nvSpPr>
          <p:cNvPr id="2" name="Title 1">
            <a:extLst>
              <a:ext uri="{FF2B5EF4-FFF2-40B4-BE49-F238E27FC236}">
                <a16:creationId xmlns:a16="http://schemas.microsoft.com/office/drawing/2014/main" id="{E08B736D-7BBC-49C8-8EF2-4C200AE4C199}"/>
              </a:ext>
            </a:extLst>
          </p:cNvPr>
          <p:cNvSpPr>
            <a:spLocks noGrp="1"/>
          </p:cNvSpPr>
          <p:nvPr>
            <p:ph type="title"/>
          </p:nvPr>
        </p:nvSpPr>
        <p:spPr>
          <a:xfrm>
            <a:off x="1121855" y="1259575"/>
            <a:ext cx="7886700" cy="994172"/>
          </a:xfrm>
        </p:spPr>
        <p:txBody>
          <a:bodyPr>
            <a:normAutofit/>
          </a:bodyPr>
          <a:lstStyle/>
          <a:p>
            <a:r>
              <a:rPr lang="en-CA" sz="4400">
                <a:solidFill>
                  <a:srgbClr val="00A3DB"/>
                </a:solidFill>
                <a:latin typeface="Impact" panose="020B0806030902050204" pitchFamily="34" charset="0"/>
              </a:rPr>
              <a:t>KEY QUESTION</a:t>
            </a:r>
            <a:endParaRPr lang="en-CA" sz="4400"/>
          </a:p>
        </p:txBody>
      </p:sp>
      <p:sp>
        <p:nvSpPr>
          <p:cNvPr id="3" name="Content Placeholder 2">
            <a:extLst>
              <a:ext uri="{FF2B5EF4-FFF2-40B4-BE49-F238E27FC236}">
                <a16:creationId xmlns:a16="http://schemas.microsoft.com/office/drawing/2014/main" id="{EC047050-2F68-4238-9A55-D7134971625E}"/>
              </a:ext>
            </a:extLst>
          </p:cNvPr>
          <p:cNvSpPr>
            <a:spLocks noGrp="1"/>
          </p:cNvSpPr>
          <p:nvPr>
            <p:ph idx="1"/>
          </p:nvPr>
        </p:nvSpPr>
        <p:spPr>
          <a:xfrm>
            <a:off x="1121855" y="2253748"/>
            <a:ext cx="7886700" cy="3263504"/>
          </a:xfrm>
        </p:spPr>
        <p:txBody>
          <a:bodyPr>
            <a:normAutofit/>
          </a:bodyPr>
          <a:lstStyle/>
          <a:p>
            <a:pPr marL="0" indent="0">
              <a:lnSpc>
                <a:spcPct val="100000"/>
              </a:lnSpc>
              <a:buNone/>
            </a:pPr>
            <a:r>
              <a:rPr lang="en-CA" sz="2400">
                <a:latin typeface="Georgia" panose="02040502050405020303" pitchFamily="18" charset="0"/>
              </a:rPr>
              <a:t>How can you use </a:t>
            </a:r>
            <a:r>
              <a:rPr lang="en-CA" sz="2400" i="1">
                <a:latin typeface="Georgia" panose="02040502050405020303" pitchFamily="18" charset="0"/>
              </a:rPr>
              <a:t>Canada’s Food Guide </a:t>
            </a:r>
            <a:r>
              <a:rPr lang="en-CA" sz="2400">
                <a:latin typeface="Georgia" panose="02040502050405020303" pitchFamily="18" charset="0"/>
              </a:rPr>
              <a:t>to plan </a:t>
            </a:r>
            <a:br>
              <a:rPr lang="en-CA" sz="2400">
                <a:latin typeface="Georgia" panose="02040502050405020303" pitchFamily="18" charset="0"/>
              </a:rPr>
            </a:br>
            <a:r>
              <a:rPr lang="en-CA" sz="2400">
                <a:latin typeface="Georgia" panose="02040502050405020303" pitchFamily="18" charset="0"/>
              </a:rPr>
              <a:t>and create enjoyable meals and snacks?</a:t>
            </a:r>
          </a:p>
        </p:txBody>
      </p:sp>
    </p:spTree>
    <p:extLst>
      <p:ext uri="{BB962C8B-B14F-4D97-AF65-F5344CB8AC3E}">
        <p14:creationId xmlns:p14="http://schemas.microsoft.com/office/powerpoint/2010/main" val="1605859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B66546B3-B93E-7A42-8F9F-B0888521B6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49637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0A44A5-BBE1-4249-AF76-F24E53E6A4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238F7BA5-7A5F-A34A-A4E1-DBAEF595F6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2867326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5931E651-F6E4-004E-A3D6-276C241F7E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507242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D53A1AEA-FBFC-294C-8906-4F18418F9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2127863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B1D618C8-22C3-3943-85A4-A6B9780961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2427777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37AA8A1D-EB9B-1B4E-8D3D-8A2FDA4947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150624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7CB8C91A-FE57-B644-80D5-7D64AEE3EF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3209646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5B129578-CA41-514F-85B0-249B109DA9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649297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C91B6293-0776-3040-939E-AD9C60782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446993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53ECDA08-940F-A94D-AC64-6654CEBC82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78500" cy="4432300"/>
          </a:xfrm>
          <a:prstGeom prst="rect">
            <a:avLst/>
          </a:prstGeom>
        </p:spPr>
      </p:pic>
    </p:spTree>
    <p:extLst>
      <p:ext uri="{BB962C8B-B14F-4D97-AF65-F5344CB8AC3E}">
        <p14:creationId xmlns:p14="http://schemas.microsoft.com/office/powerpoint/2010/main" val="1363768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anada's Food Guide in Action - Chili (English)">
            <a:hlinkClick r:id="" action="ppaction://media"/>
            <a:extLst>
              <a:ext uri="{FF2B5EF4-FFF2-40B4-BE49-F238E27FC236}">
                <a16:creationId xmlns:a16="http://schemas.microsoft.com/office/drawing/2014/main" id="{449C4AC6-7684-4074-9817-928275F579D5}"/>
              </a:ext>
            </a:extLst>
          </p:cNvPr>
          <p:cNvPicPr>
            <a:picLocks noGrp="1" noRot="1" noChangeAspect="1"/>
          </p:cNvPicPr>
          <p:nvPr>
            <p:ph idx="1"/>
            <a:videoFile r:link="rId1"/>
          </p:nvPr>
        </p:nvPicPr>
        <p:blipFill>
          <a:blip r:embed="rId4"/>
          <a:stretch>
            <a:fillRect/>
          </a:stretch>
        </p:blipFill>
        <p:spPr>
          <a:xfrm>
            <a:off x="1676400" y="1370013"/>
            <a:ext cx="5791200" cy="3262312"/>
          </a:xfrm>
          <a:prstGeom prst="rect">
            <a:avLst/>
          </a:prstGeom>
        </p:spPr>
      </p:pic>
      <p:pic>
        <p:nvPicPr>
          <p:cNvPr id="5" name="Picture 4">
            <a:extLst>
              <a:ext uri="{FF2B5EF4-FFF2-40B4-BE49-F238E27FC236}">
                <a16:creationId xmlns:a16="http://schemas.microsoft.com/office/drawing/2014/main" id="{B912F424-4E4F-B148-AA60-F031F56717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279365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0D0A4420-4DCF-2F4E-B99C-CF8BF35DAB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1516622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3A6E45F3-8963-EE45-98F9-5BF556AC9E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673626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C39D348D-1CDB-C04C-836E-79BD0C7939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1022978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CCB12731-6786-A149-9905-8B1D9DAD55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3388496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91D75D81-3D9E-EE4C-AD94-7973C8D7FB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1885817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B8A5F8E7-F345-0B47-9802-11B8148E2A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4151425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2FC9C5-2FC0-5E4C-95EF-63071DD704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9131300" cy="5143500"/>
          </a:xfrm>
          <a:prstGeom prst="rect">
            <a:avLst/>
          </a:prstGeom>
        </p:spPr>
      </p:pic>
      <p:sp>
        <p:nvSpPr>
          <p:cNvPr id="2" name="Title 1">
            <a:extLst>
              <a:ext uri="{FF2B5EF4-FFF2-40B4-BE49-F238E27FC236}">
                <a16:creationId xmlns:a16="http://schemas.microsoft.com/office/drawing/2014/main" id="{68138A7F-AE6D-4AC8-B837-584F84D9FDAE}"/>
              </a:ext>
            </a:extLst>
          </p:cNvPr>
          <p:cNvSpPr>
            <a:spLocks noGrp="1"/>
          </p:cNvSpPr>
          <p:nvPr>
            <p:ph type="title"/>
          </p:nvPr>
        </p:nvSpPr>
        <p:spPr>
          <a:xfrm>
            <a:off x="859878" y="946507"/>
            <a:ext cx="7886700" cy="994172"/>
          </a:xfrm>
        </p:spPr>
        <p:txBody>
          <a:bodyPr anchor="t">
            <a:normAutofit/>
          </a:bodyPr>
          <a:lstStyle/>
          <a:p>
            <a:r>
              <a:rPr lang="en-CA">
                <a:solidFill>
                  <a:srgbClr val="00A3DB"/>
                </a:solidFill>
                <a:latin typeface="Impact" panose="020B0806030902050204" pitchFamily="34" charset="0"/>
              </a:rPr>
              <a:t>GROUP SHARING</a:t>
            </a:r>
          </a:p>
        </p:txBody>
      </p:sp>
      <p:sp>
        <p:nvSpPr>
          <p:cNvPr id="3" name="Content Placeholder 2">
            <a:extLst>
              <a:ext uri="{FF2B5EF4-FFF2-40B4-BE49-F238E27FC236}">
                <a16:creationId xmlns:a16="http://schemas.microsoft.com/office/drawing/2014/main" id="{44247488-9EF8-4054-9375-24C694277DD7}"/>
              </a:ext>
            </a:extLst>
          </p:cNvPr>
          <p:cNvSpPr>
            <a:spLocks noGrp="1"/>
          </p:cNvSpPr>
          <p:nvPr>
            <p:ph idx="1"/>
          </p:nvPr>
        </p:nvSpPr>
        <p:spPr>
          <a:xfrm>
            <a:off x="859878" y="1709451"/>
            <a:ext cx="7886700" cy="3263504"/>
          </a:xfrm>
        </p:spPr>
        <p:txBody>
          <a:bodyPr>
            <a:normAutofit/>
          </a:bodyPr>
          <a:lstStyle/>
          <a:p>
            <a:pPr marL="342900" indent="-342900">
              <a:buFont typeface="+mj-lt"/>
              <a:buAutoNum type="arabicPeriod"/>
            </a:pPr>
            <a:r>
              <a:rPr lang="en-CA" sz="1800">
                <a:latin typeface="Georgia" panose="02040502050405020303" pitchFamily="18" charset="0"/>
              </a:rPr>
              <a:t>Did you have vegetables and fruits, whole grain foods, or protein foods?</a:t>
            </a:r>
          </a:p>
          <a:p>
            <a:pPr marL="342900" indent="-342900">
              <a:buFont typeface="+mj-lt"/>
              <a:buAutoNum type="arabicPeriod"/>
            </a:pPr>
            <a:endParaRPr lang="en-CA" sz="1800">
              <a:latin typeface="Georgia" panose="02040502050405020303" pitchFamily="18" charset="0"/>
            </a:endParaRPr>
          </a:p>
          <a:p>
            <a:pPr marL="342900" indent="-342900">
              <a:buFont typeface="+mj-lt"/>
              <a:buAutoNum type="arabicPeriod"/>
            </a:pPr>
            <a:r>
              <a:rPr lang="en-CA" sz="1800">
                <a:latin typeface="Georgia" panose="02040502050405020303" pitchFamily="18" charset="0"/>
              </a:rPr>
              <a:t>What were some of the top nutrients?</a:t>
            </a:r>
          </a:p>
          <a:p>
            <a:pPr marL="342900" indent="-342900">
              <a:buFont typeface="+mj-lt"/>
              <a:buAutoNum type="arabicPeriod"/>
            </a:pPr>
            <a:endParaRPr lang="en-CA" sz="1800">
              <a:latin typeface="Georgia" panose="02040502050405020303" pitchFamily="18" charset="0"/>
            </a:endParaRPr>
          </a:p>
          <a:p>
            <a:pPr marL="342900" indent="-342900">
              <a:buFont typeface="+mj-lt"/>
              <a:buAutoNum type="arabicPeriod"/>
            </a:pPr>
            <a:r>
              <a:rPr lang="en-CA" sz="1800">
                <a:latin typeface="Georgia" panose="02040502050405020303" pitchFamily="18" charset="0"/>
              </a:rPr>
              <a:t>Did you find anything interesting or surprising?</a:t>
            </a:r>
          </a:p>
        </p:txBody>
      </p:sp>
    </p:spTree>
    <p:extLst>
      <p:ext uri="{BB962C8B-B14F-4D97-AF65-F5344CB8AC3E}">
        <p14:creationId xmlns:p14="http://schemas.microsoft.com/office/powerpoint/2010/main" val="2500862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0D06-9C6C-4094-A2DF-13CE38D2B646}"/>
              </a:ext>
            </a:extLst>
          </p:cNvPr>
          <p:cNvSpPr>
            <a:spLocks noGrp="1"/>
          </p:cNvSpPr>
          <p:nvPr>
            <p:ph type="title"/>
          </p:nvPr>
        </p:nvSpPr>
        <p:spPr/>
        <p:txBody>
          <a:bodyPr/>
          <a:lstStyle/>
          <a:p>
            <a:r>
              <a:rPr lang="en-CA"/>
              <a:t>Apple</a:t>
            </a:r>
          </a:p>
        </p:txBody>
      </p:sp>
      <p:sp>
        <p:nvSpPr>
          <p:cNvPr id="3" name="Content Placeholder 2">
            <a:extLst>
              <a:ext uri="{FF2B5EF4-FFF2-40B4-BE49-F238E27FC236}">
                <a16:creationId xmlns:a16="http://schemas.microsoft.com/office/drawing/2014/main" id="{E8A695FA-B3F7-4747-9B91-70FC91ABD525}"/>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6A0624FC-4285-C344-A4DB-4179D9DD13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936B3EB3-59CA-494C-9D52-E0B1526C3E5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201" y="-7144"/>
            <a:ext cx="9144000" cy="5143500"/>
          </a:xfrm>
          <a:prstGeom prst="rect">
            <a:avLst/>
          </a:prstGeom>
        </p:spPr>
      </p:pic>
    </p:spTree>
    <p:extLst>
      <p:ext uri="{BB962C8B-B14F-4D97-AF65-F5344CB8AC3E}">
        <p14:creationId xmlns:p14="http://schemas.microsoft.com/office/powerpoint/2010/main" val="1074508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5813-8173-47C5-97F1-2086912C31FA}"/>
              </a:ext>
            </a:extLst>
          </p:cNvPr>
          <p:cNvSpPr>
            <a:spLocks noGrp="1"/>
          </p:cNvSpPr>
          <p:nvPr>
            <p:ph type="title"/>
          </p:nvPr>
        </p:nvSpPr>
        <p:spPr/>
        <p:txBody>
          <a:bodyPr/>
          <a:lstStyle/>
          <a:p>
            <a:r>
              <a:rPr lang="en-CA"/>
              <a:t>Banana</a:t>
            </a:r>
          </a:p>
        </p:txBody>
      </p:sp>
      <p:sp>
        <p:nvSpPr>
          <p:cNvPr id="3" name="Content Placeholder 2">
            <a:extLst>
              <a:ext uri="{FF2B5EF4-FFF2-40B4-BE49-F238E27FC236}">
                <a16:creationId xmlns:a16="http://schemas.microsoft.com/office/drawing/2014/main" id="{47E8B56A-9994-46F8-8998-F33213C9CCDA}"/>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0A3ED91A-78EB-A84B-B430-8517B0163C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5E461343-7EAD-6A45-8DBD-876849E0234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201" y="-7144"/>
            <a:ext cx="9144000" cy="5143500"/>
          </a:xfrm>
          <a:prstGeom prst="rect">
            <a:avLst/>
          </a:prstGeom>
        </p:spPr>
      </p:pic>
    </p:spTree>
    <p:extLst>
      <p:ext uri="{BB962C8B-B14F-4D97-AF65-F5344CB8AC3E}">
        <p14:creationId xmlns:p14="http://schemas.microsoft.com/office/powerpoint/2010/main" val="80955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4BC74-B91C-4E1A-9075-A3C923D1E181}"/>
              </a:ext>
            </a:extLst>
          </p:cNvPr>
          <p:cNvSpPr>
            <a:spLocks noGrp="1"/>
          </p:cNvSpPr>
          <p:nvPr>
            <p:ph type="title"/>
          </p:nvPr>
        </p:nvSpPr>
        <p:spPr/>
        <p:txBody>
          <a:bodyPr/>
          <a:lstStyle/>
          <a:p>
            <a:r>
              <a:rPr lang="en-CA"/>
              <a:t>Broccoli</a:t>
            </a:r>
          </a:p>
        </p:txBody>
      </p:sp>
      <p:sp>
        <p:nvSpPr>
          <p:cNvPr id="3" name="Content Placeholder 2">
            <a:extLst>
              <a:ext uri="{FF2B5EF4-FFF2-40B4-BE49-F238E27FC236}">
                <a16:creationId xmlns:a16="http://schemas.microsoft.com/office/drawing/2014/main" id="{947517CD-F670-4AF4-B95B-97B0891365C4}"/>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98221795-F714-4B41-AE54-BCB10EE451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6FF7704A-8CF0-EA43-85E5-6553F1E78B0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201" y="-7144"/>
            <a:ext cx="9144000" cy="5143500"/>
          </a:xfrm>
          <a:prstGeom prst="rect">
            <a:avLst/>
          </a:prstGeom>
        </p:spPr>
      </p:pic>
    </p:spTree>
    <p:extLst>
      <p:ext uri="{BB962C8B-B14F-4D97-AF65-F5344CB8AC3E}">
        <p14:creationId xmlns:p14="http://schemas.microsoft.com/office/powerpoint/2010/main" val="3168346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09FCAB2-6039-A24D-AEED-875660DD59F9}"/>
              </a:ext>
            </a:extLst>
          </p:cNvPr>
          <p:cNvSpPr>
            <a:spLocks noGrp="1"/>
          </p:cNvSpPr>
          <p:nvPr>
            <p:ph type="title"/>
          </p:nvPr>
        </p:nvSpPr>
        <p:spPr>
          <a:xfrm>
            <a:off x="628650" y="1146224"/>
            <a:ext cx="7886700" cy="994172"/>
          </a:xfrm>
        </p:spPr>
        <p:txBody>
          <a:bodyPr anchor="t">
            <a:normAutofit/>
          </a:bodyPr>
          <a:lstStyle/>
          <a:p>
            <a:r>
              <a:rPr lang="en-CA" sz="2400" i="1">
                <a:solidFill>
                  <a:srgbClr val="00A3DB"/>
                </a:solidFill>
                <a:latin typeface="Impact" panose="020B0806030902050204" pitchFamily="34" charset="0"/>
              </a:rPr>
              <a:t>CANADA’S FOOD GUIDE  </a:t>
            </a:r>
            <a:r>
              <a:rPr lang="en-CA" sz="2400">
                <a:solidFill>
                  <a:srgbClr val="00A3DB"/>
                </a:solidFill>
                <a:latin typeface="Impact" panose="020B0806030902050204" pitchFamily="34" charset="0"/>
              </a:rPr>
              <a:t>IN ACTION</a:t>
            </a:r>
          </a:p>
        </p:txBody>
      </p:sp>
      <p:pic>
        <p:nvPicPr>
          <p:cNvPr id="4" name="Content Placeholder 3" descr="A close up of food&#10;&#10;Description automatically generated">
            <a:extLst>
              <a:ext uri="{FF2B5EF4-FFF2-40B4-BE49-F238E27FC236}">
                <a16:creationId xmlns:a16="http://schemas.microsoft.com/office/drawing/2014/main" id="{C754BB6A-2109-4152-849D-587622F88FA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3377" y="2248709"/>
            <a:ext cx="3579813" cy="2004815"/>
          </a:xfrm>
        </p:spPr>
      </p:pic>
      <p:pic>
        <p:nvPicPr>
          <p:cNvPr id="8" name="Picture 7" descr="A plate of food&#10;&#10;Description automatically generated">
            <a:extLst>
              <a:ext uri="{FF2B5EF4-FFF2-40B4-BE49-F238E27FC236}">
                <a16:creationId xmlns:a16="http://schemas.microsoft.com/office/drawing/2014/main" id="{10252476-0AC7-47EF-9EE0-0CC22648B1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0812" y="2248679"/>
            <a:ext cx="3592461" cy="2004846"/>
          </a:xfrm>
          <a:prstGeom prst="rect">
            <a:avLst/>
          </a:prstGeom>
        </p:spPr>
      </p:pic>
      <p:sp>
        <p:nvSpPr>
          <p:cNvPr id="9" name="Arrow: Right 8">
            <a:extLst>
              <a:ext uri="{FF2B5EF4-FFF2-40B4-BE49-F238E27FC236}">
                <a16:creationId xmlns:a16="http://schemas.microsoft.com/office/drawing/2014/main" id="{42FE1315-8B34-4E33-BC51-7245436FD99A}"/>
              </a:ext>
            </a:extLst>
          </p:cNvPr>
          <p:cNvSpPr/>
          <p:nvPr/>
        </p:nvSpPr>
        <p:spPr>
          <a:xfrm>
            <a:off x="4280236" y="3077151"/>
            <a:ext cx="715515" cy="25302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8F0CD63C-99BA-A04D-8561-EEA046BA4F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2291005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E7A80F-7E11-DD42-B4AA-75AC9C7D4AF5}"/>
              </a:ext>
            </a:extLst>
          </p:cNvPr>
          <p:cNvSpPr txBox="1"/>
          <p:nvPr/>
        </p:nvSpPr>
        <p:spPr>
          <a:xfrm>
            <a:off x="4235669" y="1103586"/>
            <a:ext cx="184731" cy="369332"/>
          </a:xfrm>
          <a:prstGeom prst="rect">
            <a:avLst/>
          </a:prstGeom>
          <a:noFill/>
        </p:spPr>
        <p:txBody>
          <a:bodyPr wrap="none" rtlCol="0">
            <a:spAutoFit/>
          </a:bodyPr>
          <a:lstStyle/>
          <a:p>
            <a:endParaRPr lang="en-US"/>
          </a:p>
        </p:txBody>
      </p:sp>
      <p:pic>
        <p:nvPicPr>
          <p:cNvPr id="7" name="Picture 6">
            <a:extLst>
              <a:ext uri="{FF2B5EF4-FFF2-40B4-BE49-F238E27FC236}">
                <a16:creationId xmlns:a16="http://schemas.microsoft.com/office/drawing/2014/main" id="{D8DEE740-FCAF-0A4B-9C24-DB13964B6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40935EE4-1794-2A47-BD2D-6956AF135BC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354" y="0"/>
            <a:ext cx="9143999" cy="5143500"/>
          </a:xfrm>
          <a:prstGeom prst="rect">
            <a:avLst/>
          </a:prstGeom>
        </p:spPr>
      </p:pic>
    </p:spTree>
    <p:extLst>
      <p:ext uri="{BB962C8B-B14F-4D97-AF65-F5344CB8AC3E}">
        <p14:creationId xmlns:p14="http://schemas.microsoft.com/office/powerpoint/2010/main" val="2094703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E519-0CC6-4078-945C-59F5A0AD7155}"/>
              </a:ext>
            </a:extLst>
          </p:cNvPr>
          <p:cNvSpPr>
            <a:spLocks noGrp="1"/>
          </p:cNvSpPr>
          <p:nvPr>
            <p:ph type="title"/>
          </p:nvPr>
        </p:nvSpPr>
        <p:spPr/>
        <p:txBody>
          <a:bodyPr/>
          <a:lstStyle/>
          <a:p>
            <a:r>
              <a:rPr lang="en-CA"/>
              <a:t>Spinach</a:t>
            </a:r>
          </a:p>
        </p:txBody>
      </p:sp>
      <p:sp>
        <p:nvSpPr>
          <p:cNvPr id="3" name="Content Placeholder 2">
            <a:extLst>
              <a:ext uri="{FF2B5EF4-FFF2-40B4-BE49-F238E27FC236}">
                <a16:creationId xmlns:a16="http://schemas.microsoft.com/office/drawing/2014/main" id="{B9B9B959-2E34-45DA-B585-C244C1B70B3D}"/>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E54FE604-B032-4149-BAEC-1C0546A831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84EEA4B3-E1E0-2C48-AD2F-0D59FF690F8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354" y="-1"/>
            <a:ext cx="9144000" cy="5143501"/>
          </a:xfrm>
          <a:prstGeom prst="rect">
            <a:avLst/>
          </a:prstGeom>
        </p:spPr>
      </p:pic>
    </p:spTree>
    <p:extLst>
      <p:ext uri="{BB962C8B-B14F-4D97-AF65-F5344CB8AC3E}">
        <p14:creationId xmlns:p14="http://schemas.microsoft.com/office/powerpoint/2010/main" val="4029379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C27E-8334-4F4D-AB05-1BA6DBD25661}"/>
              </a:ext>
            </a:extLst>
          </p:cNvPr>
          <p:cNvSpPr>
            <a:spLocks noGrp="1"/>
          </p:cNvSpPr>
          <p:nvPr>
            <p:ph type="title"/>
          </p:nvPr>
        </p:nvSpPr>
        <p:spPr/>
        <p:txBody>
          <a:bodyPr/>
          <a:lstStyle/>
          <a:p>
            <a:r>
              <a:rPr lang="en-CA"/>
              <a:t>Strawberries</a:t>
            </a:r>
          </a:p>
        </p:txBody>
      </p:sp>
      <p:sp>
        <p:nvSpPr>
          <p:cNvPr id="3" name="Content Placeholder 2">
            <a:extLst>
              <a:ext uri="{FF2B5EF4-FFF2-40B4-BE49-F238E27FC236}">
                <a16:creationId xmlns:a16="http://schemas.microsoft.com/office/drawing/2014/main" id="{AE0FAC06-0830-4F2F-9423-D0B5D68054A2}"/>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971E7B04-17ED-2A44-8B0A-2633CEEEFF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52902215-414C-CA46-AFBA-CDD452ED6DA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8457" y="-7144"/>
            <a:ext cx="9144000" cy="5143500"/>
          </a:xfrm>
          <a:prstGeom prst="rect">
            <a:avLst/>
          </a:prstGeom>
        </p:spPr>
      </p:pic>
    </p:spTree>
    <p:extLst>
      <p:ext uri="{BB962C8B-B14F-4D97-AF65-F5344CB8AC3E}">
        <p14:creationId xmlns:p14="http://schemas.microsoft.com/office/powerpoint/2010/main" val="77638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5813-8173-47C5-97F1-2086912C31FA}"/>
              </a:ext>
            </a:extLst>
          </p:cNvPr>
          <p:cNvSpPr>
            <a:spLocks noGrp="1"/>
          </p:cNvSpPr>
          <p:nvPr>
            <p:ph type="title"/>
          </p:nvPr>
        </p:nvSpPr>
        <p:spPr/>
        <p:txBody>
          <a:bodyPr/>
          <a:lstStyle/>
          <a:p>
            <a:r>
              <a:rPr lang="en-CA"/>
              <a:t>Brown rice</a:t>
            </a:r>
          </a:p>
        </p:txBody>
      </p:sp>
      <p:sp>
        <p:nvSpPr>
          <p:cNvPr id="3" name="Content Placeholder 2">
            <a:extLst>
              <a:ext uri="{FF2B5EF4-FFF2-40B4-BE49-F238E27FC236}">
                <a16:creationId xmlns:a16="http://schemas.microsoft.com/office/drawing/2014/main" id="{47E8B56A-9994-46F8-8998-F33213C9CCDA}"/>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A1306899-819D-3342-98FF-5D1D0E6169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EF97F392-8337-0F41-A15B-E38B9AA1D2A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354" y="-1"/>
            <a:ext cx="9144000" cy="5143501"/>
          </a:xfrm>
          <a:prstGeom prst="rect">
            <a:avLst/>
          </a:prstGeom>
        </p:spPr>
      </p:pic>
    </p:spTree>
    <p:extLst>
      <p:ext uri="{BB962C8B-B14F-4D97-AF65-F5344CB8AC3E}">
        <p14:creationId xmlns:p14="http://schemas.microsoft.com/office/powerpoint/2010/main" val="1759802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4047-1C4D-44E6-81DB-44E77280036C}"/>
              </a:ext>
            </a:extLst>
          </p:cNvPr>
          <p:cNvSpPr>
            <a:spLocks noGrp="1"/>
          </p:cNvSpPr>
          <p:nvPr>
            <p:ph type="title"/>
          </p:nvPr>
        </p:nvSpPr>
        <p:spPr/>
        <p:txBody>
          <a:bodyPr/>
          <a:lstStyle/>
          <a:p>
            <a:r>
              <a:rPr lang="en-CA"/>
              <a:t>Oatmeal</a:t>
            </a:r>
          </a:p>
        </p:txBody>
      </p:sp>
      <p:sp>
        <p:nvSpPr>
          <p:cNvPr id="3" name="Content Placeholder 2">
            <a:extLst>
              <a:ext uri="{FF2B5EF4-FFF2-40B4-BE49-F238E27FC236}">
                <a16:creationId xmlns:a16="http://schemas.microsoft.com/office/drawing/2014/main" id="{027343A4-1F2F-40F2-8280-2B523FA3DFFD}"/>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864C689E-12C0-EE45-B74B-BED875CCB0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0C5002CB-2F1E-EC4F-A9D1-EF96777B52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78" y="10316"/>
            <a:ext cx="9124244" cy="4873483"/>
          </a:xfrm>
          <a:prstGeom prst="rect">
            <a:avLst/>
          </a:prstGeom>
        </p:spPr>
      </p:pic>
    </p:spTree>
    <p:extLst>
      <p:ext uri="{BB962C8B-B14F-4D97-AF65-F5344CB8AC3E}">
        <p14:creationId xmlns:p14="http://schemas.microsoft.com/office/powerpoint/2010/main" val="3301019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2091-08CD-469C-B638-DBFB5B150FC1}"/>
              </a:ext>
            </a:extLst>
          </p:cNvPr>
          <p:cNvSpPr>
            <a:spLocks noGrp="1"/>
          </p:cNvSpPr>
          <p:nvPr>
            <p:ph type="title"/>
          </p:nvPr>
        </p:nvSpPr>
        <p:spPr/>
        <p:txBody>
          <a:bodyPr/>
          <a:lstStyle/>
          <a:p>
            <a:r>
              <a:rPr lang="en-CA"/>
              <a:t>Plain toasted O cereal</a:t>
            </a:r>
          </a:p>
        </p:txBody>
      </p:sp>
      <p:sp>
        <p:nvSpPr>
          <p:cNvPr id="3" name="Content Placeholder 2">
            <a:extLst>
              <a:ext uri="{FF2B5EF4-FFF2-40B4-BE49-F238E27FC236}">
                <a16:creationId xmlns:a16="http://schemas.microsoft.com/office/drawing/2014/main" id="{44A1ACB9-4B31-4CD3-AB8A-1F04870C152A}"/>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51944F5A-0273-734F-8292-257843305F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3BCC3306-7140-2D43-B316-D89F067869B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9143999" cy="5143500"/>
          </a:xfrm>
          <a:prstGeom prst="rect">
            <a:avLst/>
          </a:prstGeom>
        </p:spPr>
      </p:pic>
    </p:spTree>
    <p:extLst>
      <p:ext uri="{BB962C8B-B14F-4D97-AF65-F5344CB8AC3E}">
        <p14:creationId xmlns:p14="http://schemas.microsoft.com/office/powerpoint/2010/main" val="2650855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F5C7-89BE-4D62-900E-241279471163}"/>
              </a:ext>
            </a:extLst>
          </p:cNvPr>
          <p:cNvSpPr>
            <a:spLocks noGrp="1"/>
          </p:cNvSpPr>
          <p:nvPr>
            <p:ph type="title"/>
          </p:nvPr>
        </p:nvSpPr>
        <p:spPr/>
        <p:txBody>
          <a:bodyPr/>
          <a:lstStyle/>
          <a:p>
            <a:r>
              <a:rPr lang="en-CA"/>
              <a:t>Whole grain bread</a:t>
            </a:r>
          </a:p>
        </p:txBody>
      </p:sp>
      <p:sp>
        <p:nvSpPr>
          <p:cNvPr id="3" name="Content Placeholder 2">
            <a:extLst>
              <a:ext uri="{FF2B5EF4-FFF2-40B4-BE49-F238E27FC236}">
                <a16:creationId xmlns:a16="http://schemas.microsoft.com/office/drawing/2014/main" id="{41AB96F6-B0D2-4FA4-A502-83CCFAFD1495}"/>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C1D7A4D6-8DDB-8E4D-9657-835F8E8327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5D5F5F16-7EAA-4140-8E09-991F8125D1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0"/>
            <a:ext cx="9144001" cy="4884036"/>
          </a:xfrm>
          <a:prstGeom prst="rect">
            <a:avLst/>
          </a:prstGeom>
        </p:spPr>
      </p:pic>
    </p:spTree>
    <p:extLst>
      <p:ext uri="{BB962C8B-B14F-4D97-AF65-F5344CB8AC3E}">
        <p14:creationId xmlns:p14="http://schemas.microsoft.com/office/powerpoint/2010/main" val="291263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09A5-B062-462E-B5B1-9F0BFE36EDA1}"/>
              </a:ext>
            </a:extLst>
          </p:cNvPr>
          <p:cNvSpPr>
            <a:spLocks noGrp="1"/>
          </p:cNvSpPr>
          <p:nvPr>
            <p:ph type="title"/>
          </p:nvPr>
        </p:nvSpPr>
        <p:spPr/>
        <p:txBody>
          <a:bodyPr/>
          <a:lstStyle/>
          <a:p>
            <a:r>
              <a:rPr lang="en-CA"/>
              <a:t>Pita</a:t>
            </a:r>
          </a:p>
        </p:txBody>
      </p:sp>
      <p:sp>
        <p:nvSpPr>
          <p:cNvPr id="3" name="Content Placeholder 2">
            <a:extLst>
              <a:ext uri="{FF2B5EF4-FFF2-40B4-BE49-F238E27FC236}">
                <a16:creationId xmlns:a16="http://schemas.microsoft.com/office/drawing/2014/main" id="{52D6F476-85EC-45CF-8295-F019EF44E54D}"/>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6451B772-F44B-104B-B6D3-D8713B7802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7FB8FBEB-A1D6-C740-A26B-3BEFCD9575F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9143999" cy="5143500"/>
          </a:xfrm>
          <a:prstGeom prst="rect">
            <a:avLst/>
          </a:prstGeom>
        </p:spPr>
      </p:pic>
    </p:spTree>
    <p:extLst>
      <p:ext uri="{BB962C8B-B14F-4D97-AF65-F5344CB8AC3E}">
        <p14:creationId xmlns:p14="http://schemas.microsoft.com/office/powerpoint/2010/main" val="1154515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1DAC-6E0B-4963-B757-8EBB9373976F}"/>
              </a:ext>
            </a:extLst>
          </p:cNvPr>
          <p:cNvSpPr>
            <a:spLocks noGrp="1"/>
          </p:cNvSpPr>
          <p:nvPr>
            <p:ph type="title"/>
          </p:nvPr>
        </p:nvSpPr>
        <p:spPr/>
        <p:txBody>
          <a:bodyPr/>
          <a:lstStyle/>
          <a:p>
            <a:r>
              <a:rPr lang="en-CA"/>
              <a:t>Noodles</a:t>
            </a:r>
          </a:p>
        </p:txBody>
      </p:sp>
      <p:sp>
        <p:nvSpPr>
          <p:cNvPr id="3" name="Content Placeholder 2">
            <a:extLst>
              <a:ext uri="{FF2B5EF4-FFF2-40B4-BE49-F238E27FC236}">
                <a16:creationId xmlns:a16="http://schemas.microsoft.com/office/drawing/2014/main" id="{02976DF3-93B9-4635-89C3-33EE9B7F5F98}"/>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E8961DD9-10F1-BF4E-A322-1D08369F7C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FE879ECB-83B4-E446-B048-C60E9E07FE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0"/>
            <a:ext cx="9144000" cy="4884036"/>
          </a:xfrm>
          <a:prstGeom prst="rect">
            <a:avLst/>
          </a:prstGeom>
        </p:spPr>
      </p:pic>
    </p:spTree>
    <p:extLst>
      <p:ext uri="{BB962C8B-B14F-4D97-AF65-F5344CB8AC3E}">
        <p14:creationId xmlns:p14="http://schemas.microsoft.com/office/powerpoint/2010/main" val="1253481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73FB-7A9E-4BCB-B009-FE33AF5DAF27}"/>
              </a:ext>
            </a:extLst>
          </p:cNvPr>
          <p:cNvSpPr>
            <a:spLocks noGrp="1"/>
          </p:cNvSpPr>
          <p:nvPr>
            <p:ph type="title"/>
          </p:nvPr>
        </p:nvSpPr>
        <p:spPr/>
        <p:txBody>
          <a:bodyPr/>
          <a:lstStyle/>
          <a:p>
            <a:r>
              <a:rPr lang="en-CA"/>
              <a:t>Almonds</a:t>
            </a:r>
          </a:p>
        </p:txBody>
      </p:sp>
      <p:sp>
        <p:nvSpPr>
          <p:cNvPr id="3" name="Content Placeholder 2">
            <a:extLst>
              <a:ext uri="{FF2B5EF4-FFF2-40B4-BE49-F238E27FC236}">
                <a16:creationId xmlns:a16="http://schemas.microsoft.com/office/drawing/2014/main" id="{800E7B7D-2BE5-47C1-A18D-4880DC9D3AD3}"/>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8B18F5A2-87B5-9C49-A8D9-B9819AD801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CAB0CB47-6F43-7A48-8FBC-40472DA954E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0"/>
            <a:ext cx="9143999" cy="5143500"/>
          </a:xfrm>
          <a:prstGeom prst="rect">
            <a:avLst/>
          </a:prstGeom>
        </p:spPr>
      </p:pic>
    </p:spTree>
    <p:extLst>
      <p:ext uri="{BB962C8B-B14F-4D97-AF65-F5344CB8AC3E}">
        <p14:creationId xmlns:p14="http://schemas.microsoft.com/office/powerpoint/2010/main" val="2496995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BAFB-0EE0-4001-9ADF-EFBD622E17D9}"/>
              </a:ext>
            </a:extLst>
          </p:cNvPr>
          <p:cNvSpPr>
            <a:spLocks noGrp="1"/>
          </p:cNvSpPr>
          <p:nvPr>
            <p:ph type="title"/>
          </p:nvPr>
        </p:nvSpPr>
        <p:spPr>
          <a:xfrm>
            <a:off x="628650" y="1096548"/>
            <a:ext cx="7886700" cy="581025"/>
          </a:xfrm>
        </p:spPr>
        <p:txBody>
          <a:bodyPr anchor="t">
            <a:normAutofit/>
          </a:bodyPr>
          <a:lstStyle/>
          <a:p>
            <a:r>
              <a:rPr lang="en-CA" sz="2400">
                <a:solidFill>
                  <a:srgbClr val="00A3DB"/>
                </a:solidFill>
                <a:latin typeface="Impact" panose="020B0806030902050204" pitchFamily="34" charset="0"/>
              </a:rPr>
              <a:t>APPROXIMATELY HOW MANY NUTRIENTS DO YOU NEED EACH DAY? </a:t>
            </a:r>
          </a:p>
        </p:txBody>
      </p:sp>
      <p:pic>
        <p:nvPicPr>
          <p:cNvPr id="19" name="Picture 18">
            <a:extLst>
              <a:ext uri="{FF2B5EF4-FFF2-40B4-BE49-F238E27FC236}">
                <a16:creationId xmlns:a16="http://schemas.microsoft.com/office/drawing/2014/main" id="{87326734-6ED5-0144-BC64-CF3DCD5932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6483" y="2041854"/>
            <a:ext cx="6131034" cy="2347036"/>
          </a:xfrm>
          <a:prstGeom prst="rect">
            <a:avLst/>
          </a:prstGeom>
        </p:spPr>
      </p:pic>
      <p:pic>
        <p:nvPicPr>
          <p:cNvPr id="5" name="Picture 4">
            <a:extLst>
              <a:ext uri="{FF2B5EF4-FFF2-40B4-BE49-F238E27FC236}">
                <a16:creationId xmlns:a16="http://schemas.microsoft.com/office/drawing/2014/main" id="{9957322A-D4A6-264F-92E6-9F51FB99A5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3765844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06D66-0CF3-4154-BE11-CDAA8C48F5F6}"/>
              </a:ext>
            </a:extLst>
          </p:cNvPr>
          <p:cNvSpPr>
            <a:spLocks noGrp="1"/>
          </p:cNvSpPr>
          <p:nvPr>
            <p:ph type="title"/>
          </p:nvPr>
        </p:nvSpPr>
        <p:spPr/>
        <p:txBody>
          <a:bodyPr/>
          <a:lstStyle/>
          <a:p>
            <a:r>
              <a:rPr lang="en-CA"/>
              <a:t>Beef</a:t>
            </a:r>
          </a:p>
        </p:txBody>
      </p:sp>
      <p:sp>
        <p:nvSpPr>
          <p:cNvPr id="3" name="Content Placeholder 2">
            <a:extLst>
              <a:ext uri="{FF2B5EF4-FFF2-40B4-BE49-F238E27FC236}">
                <a16:creationId xmlns:a16="http://schemas.microsoft.com/office/drawing/2014/main" id="{BF3F89A9-DEFD-415B-A28A-14DF45C7C006}"/>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FEAB33A7-67D4-D145-97C2-345DC83465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5C2305D-A71B-AE45-8B8A-6F2682323C7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0"/>
            <a:ext cx="9143999" cy="5143500"/>
          </a:xfrm>
          <a:prstGeom prst="rect">
            <a:avLst/>
          </a:prstGeom>
        </p:spPr>
      </p:pic>
    </p:spTree>
    <p:extLst>
      <p:ext uri="{BB962C8B-B14F-4D97-AF65-F5344CB8AC3E}">
        <p14:creationId xmlns:p14="http://schemas.microsoft.com/office/powerpoint/2010/main" val="3450826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C79FA-B298-4045-893A-C2C86DEDB46D}"/>
              </a:ext>
            </a:extLst>
          </p:cNvPr>
          <p:cNvSpPr>
            <a:spLocks noGrp="1"/>
          </p:cNvSpPr>
          <p:nvPr>
            <p:ph type="title"/>
          </p:nvPr>
        </p:nvSpPr>
        <p:spPr/>
        <p:txBody>
          <a:bodyPr/>
          <a:lstStyle/>
          <a:p>
            <a:r>
              <a:rPr lang="en-CA"/>
              <a:t>Eggs</a:t>
            </a:r>
          </a:p>
        </p:txBody>
      </p:sp>
      <p:sp>
        <p:nvSpPr>
          <p:cNvPr id="3" name="Content Placeholder 2">
            <a:extLst>
              <a:ext uri="{FF2B5EF4-FFF2-40B4-BE49-F238E27FC236}">
                <a16:creationId xmlns:a16="http://schemas.microsoft.com/office/drawing/2014/main" id="{DD008584-D7E4-4CC5-B1E3-C12D05AE7885}"/>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B97C87C7-5D34-F54A-8A17-9B274DE901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2839BCF5-DB1E-EA4F-A21E-8C2B715EA50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9143999" cy="5143500"/>
          </a:xfrm>
          <a:prstGeom prst="rect">
            <a:avLst/>
          </a:prstGeom>
        </p:spPr>
      </p:pic>
    </p:spTree>
    <p:extLst>
      <p:ext uri="{BB962C8B-B14F-4D97-AF65-F5344CB8AC3E}">
        <p14:creationId xmlns:p14="http://schemas.microsoft.com/office/powerpoint/2010/main" val="3159019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5DBA-258F-4A00-8382-816019D52793}"/>
              </a:ext>
            </a:extLst>
          </p:cNvPr>
          <p:cNvSpPr>
            <a:spLocks noGrp="1"/>
          </p:cNvSpPr>
          <p:nvPr>
            <p:ph type="title"/>
          </p:nvPr>
        </p:nvSpPr>
        <p:spPr/>
        <p:txBody>
          <a:bodyPr/>
          <a:lstStyle/>
          <a:p>
            <a:r>
              <a:rPr lang="en-CA"/>
              <a:t>Milk</a:t>
            </a:r>
          </a:p>
        </p:txBody>
      </p:sp>
      <p:sp>
        <p:nvSpPr>
          <p:cNvPr id="3" name="Content Placeholder 2">
            <a:extLst>
              <a:ext uri="{FF2B5EF4-FFF2-40B4-BE49-F238E27FC236}">
                <a16:creationId xmlns:a16="http://schemas.microsoft.com/office/drawing/2014/main" id="{0D89E931-7D58-4D31-B78A-5E11618DD334}"/>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5850AE0D-6955-4B4D-B72F-C33E465E59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32AA621A-194B-0D46-A303-60F83444A42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9156700" cy="5150644"/>
          </a:xfrm>
          <a:prstGeom prst="rect">
            <a:avLst/>
          </a:prstGeom>
        </p:spPr>
      </p:pic>
    </p:spTree>
    <p:extLst>
      <p:ext uri="{BB962C8B-B14F-4D97-AF65-F5344CB8AC3E}">
        <p14:creationId xmlns:p14="http://schemas.microsoft.com/office/powerpoint/2010/main" val="3454385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AA60C-0CE3-407B-B790-00EFD9CACE10}"/>
              </a:ext>
            </a:extLst>
          </p:cNvPr>
          <p:cNvSpPr>
            <a:spLocks noGrp="1"/>
          </p:cNvSpPr>
          <p:nvPr>
            <p:ph type="title"/>
          </p:nvPr>
        </p:nvSpPr>
        <p:spPr/>
        <p:txBody>
          <a:bodyPr/>
          <a:lstStyle/>
          <a:p>
            <a:r>
              <a:rPr lang="en-CA"/>
              <a:t>White beans</a:t>
            </a:r>
          </a:p>
        </p:txBody>
      </p:sp>
      <p:sp>
        <p:nvSpPr>
          <p:cNvPr id="3" name="Content Placeholder 2">
            <a:extLst>
              <a:ext uri="{FF2B5EF4-FFF2-40B4-BE49-F238E27FC236}">
                <a16:creationId xmlns:a16="http://schemas.microsoft.com/office/drawing/2014/main" id="{DC8804C4-52C9-46DC-AA13-A96814D2DE4F}"/>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77ED081C-D563-EE4E-94AB-AD29344199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5C7E704B-F5E6-A94F-86EF-5B9759448E8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0"/>
            <a:ext cx="9143999" cy="5143500"/>
          </a:xfrm>
          <a:prstGeom prst="rect">
            <a:avLst/>
          </a:prstGeom>
        </p:spPr>
      </p:pic>
    </p:spTree>
    <p:extLst>
      <p:ext uri="{BB962C8B-B14F-4D97-AF65-F5344CB8AC3E}">
        <p14:creationId xmlns:p14="http://schemas.microsoft.com/office/powerpoint/2010/main" val="2948730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B932-1C6F-4310-84AE-8F172A7E4FF6}"/>
              </a:ext>
            </a:extLst>
          </p:cNvPr>
          <p:cNvSpPr>
            <a:spLocks noGrp="1"/>
          </p:cNvSpPr>
          <p:nvPr>
            <p:ph type="title"/>
          </p:nvPr>
        </p:nvSpPr>
        <p:spPr/>
        <p:txBody>
          <a:bodyPr/>
          <a:lstStyle/>
          <a:p>
            <a:r>
              <a:rPr lang="en-CA"/>
              <a:t>Yogurt</a:t>
            </a:r>
          </a:p>
        </p:txBody>
      </p:sp>
      <p:sp>
        <p:nvSpPr>
          <p:cNvPr id="3" name="Content Placeholder 2">
            <a:extLst>
              <a:ext uri="{FF2B5EF4-FFF2-40B4-BE49-F238E27FC236}">
                <a16:creationId xmlns:a16="http://schemas.microsoft.com/office/drawing/2014/main" id="{E6E90448-B6DA-4CBA-AD5E-79FFF8466145}"/>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B71F4BBD-3C3B-484B-A892-106B070A13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AA4EA64D-88D0-5D49-9A99-0A9B28F9939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2700" y="-7144"/>
            <a:ext cx="9156700" cy="5150644"/>
          </a:xfrm>
          <a:prstGeom prst="rect">
            <a:avLst/>
          </a:prstGeom>
        </p:spPr>
      </p:pic>
    </p:spTree>
    <p:extLst>
      <p:ext uri="{BB962C8B-B14F-4D97-AF65-F5344CB8AC3E}">
        <p14:creationId xmlns:p14="http://schemas.microsoft.com/office/powerpoint/2010/main" val="1316741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1AB1B-AD0F-4BF1-83D9-7BDBED775FBD}"/>
              </a:ext>
            </a:extLst>
          </p:cNvPr>
          <p:cNvSpPr>
            <a:spLocks noGrp="1"/>
          </p:cNvSpPr>
          <p:nvPr>
            <p:ph type="title"/>
          </p:nvPr>
        </p:nvSpPr>
        <p:spPr>
          <a:xfrm>
            <a:off x="628650" y="955785"/>
            <a:ext cx="7886700" cy="994172"/>
          </a:xfrm>
        </p:spPr>
        <p:txBody>
          <a:bodyPr anchor="t">
            <a:normAutofit/>
          </a:bodyPr>
          <a:lstStyle/>
          <a:p>
            <a:r>
              <a:rPr lang="en-CA" sz="2400">
                <a:solidFill>
                  <a:srgbClr val="00A3DB"/>
                </a:solidFill>
                <a:latin typeface="Impact" panose="020B0806030902050204" pitchFamily="34" charset="0"/>
              </a:rPr>
              <a:t>REFLECTION</a:t>
            </a:r>
          </a:p>
        </p:txBody>
      </p:sp>
      <p:sp>
        <p:nvSpPr>
          <p:cNvPr id="3" name="Content Placeholder 2">
            <a:extLst>
              <a:ext uri="{FF2B5EF4-FFF2-40B4-BE49-F238E27FC236}">
                <a16:creationId xmlns:a16="http://schemas.microsoft.com/office/drawing/2014/main" id="{1D480196-CA87-4358-B7E7-A65DE7A31178}"/>
              </a:ext>
            </a:extLst>
          </p:cNvPr>
          <p:cNvSpPr>
            <a:spLocks noGrp="1"/>
          </p:cNvSpPr>
          <p:nvPr>
            <p:ph idx="1"/>
          </p:nvPr>
        </p:nvSpPr>
        <p:spPr>
          <a:xfrm>
            <a:off x="628650" y="1561792"/>
            <a:ext cx="7886700" cy="3263504"/>
          </a:xfrm>
        </p:spPr>
        <p:txBody>
          <a:bodyPr/>
          <a:lstStyle/>
          <a:p>
            <a:pPr marL="342900" indent="-342900">
              <a:buFont typeface="+mj-lt"/>
              <a:buAutoNum type="arabicPeriod"/>
            </a:pPr>
            <a:r>
              <a:rPr lang="en-CA" sz="1800">
                <a:latin typeface="Georgia" panose="02040502050405020303" pitchFamily="18" charset="0"/>
              </a:rPr>
              <a:t>Calcium, iron, and fibre are three important nutrients for teens. Using the nutrient graphs, can you name one food that has a lot of each nutrient? </a:t>
            </a:r>
          </a:p>
          <a:p>
            <a:pPr marL="342900" indent="-342900">
              <a:buFont typeface="+mj-lt"/>
              <a:buAutoNum type="arabicPeriod"/>
            </a:pPr>
            <a:endParaRPr lang="en-CA" sz="1800">
              <a:latin typeface="Georgia" panose="02040502050405020303" pitchFamily="18" charset="0"/>
            </a:endParaRPr>
          </a:p>
          <a:p>
            <a:pPr marL="342900" indent="-342900">
              <a:buFont typeface="+mj-lt"/>
              <a:buAutoNum type="arabicPeriod"/>
            </a:pPr>
            <a:r>
              <a:rPr lang="en-CA" sz="1800">
                <a:latin typeface="Georgia" panose="02040502050405020303" pitchFamily="18" charset="0"/>
              </a:rPr>
              <a:t>Why do you think it is important to eat a variety of vegetables and fruits, whole grain foods, and protein foods?</a:t>
            </a:r>
          </a:p>
          <a:p>
            <a:pPr marL="342900" indent="-342900">
              <a:buFont typeface="+mj-lt"/>
              <a:buAutoNum type="arabicPeriod"/>
            </a:pPr>
            <a:endParaRPr lang="en-CA" sz="1800">
              <a:latin typeface="Georgia" panose="02040502050405020303" pitchFamily="18" charset="0"/>
            </a:endParaRPr>
          </a:p>
          <a:p>
            <a:pPr marL="342900" indent="-342900">
              <a:buFont typeface="+mj-lt"/>
              <a:buAutoNum type="arabicPeriod"/>
            </a:pPr>
            <a:r>
              <a:rPr lang="en-CA" sz="1800">
                <a:latin typeface="Georgia" panose="02040502050405020303" pitchFamily="18" charset="0"/>
              </a:rPr>
              <a:t>What are some challenges to eating a variety of foods? How could these challenges be addressed?</a:t>
            </a:r>
          </a:p>
          <a:p>
            <a:endParaRPr lang="en-CA"/>
          </a:p>
        </p:txBody>
      </p:sp>
      <p:pic>
        <p:nvPicPr>
          <p:cNvPr id="5" name="Picture 4">
            <a:extLst>
              <a:ext uri="{FF2B5EF4-FFF2-40B4-BE49-F238E27FC236}">
                <a16:creationId xmlns:a16="http://schemas.microsoft.com/office/drawing/2014/main" id="{909ADD9A-A845-084F-99EE-5767C87FB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3427087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B871D5-4567-474D-9859-AAEF5AB61B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5C4C4222-83E4-F84B-8B93-0B19F6582B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050" y="165100"/>
            <a:ext cx="8343900" cy="4813300"/>
          </a:xfrm>
          <a:prstGeom prst="rect">
            <a:avLst/>
          </a:prstGeom>
        </p:spPr>
      </p:pic>
    </p:spTree>
    <p:extLst>
      <p:ext uri="{BB962C8B-B14F-4D97-AF65-F5344CB8AC3E}">
        <p14:creationId xmlns:p14="http://schemas.microsoft.com/office/powerpoint/2010/main" val="1476469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BAFB-0EE0-4001-9ADF-EFBD622E17D9}"/>
              </a:ext>
            </a:extLst>
          </p:cNvPr>
          <p:cNvSpPr>
            <a:spLocks noGrp="1"/>
          </p:cNvSpPr>
          <p:nvPr>
            <p:ph type="title"/>
          </p:nvPr>
        </p:nvSpPr>
        <p:spPr>
          <a:xfrm>
            <a:off x="628650" y="1096548"/>
            <a:ext cx="7886700" cy="581025"/>
          </a:xfrm>
        </p:spPr>
        <p:txBody>
          <a:bodyPr anchor="t">
            <a:normAutofit/>
          </a:bodyPr>
          <a:lstStyle/>
          <a:p>
            <a:r>
              <a:rPr lang="en-CA" sz="2400">
                <a:solidFill>
                  <a:srgbClr val="00A3DB"/>
                </a:solidFill>
                <a:latin typeface="Impact" panose="020B0806030902050204" pitchFamily="34" charset="0"/>
              </a:rPr>
              <a:t>APPROXIMATELY HOW MANY NUTRIENTS DO YOU NEED EACH DAY? </a:t>
            </a:r>
          </a:p>
        </p:txBody>
      </p:sp>
      <p:sp>
        <p:nvSpPr>
          <p:cNvPr id="14" name="Rectangle 13">
            <a:extLst>
              <a:ext uri="{FF2B5EF4-FFF2-40B4-BE49-F238E27FC236}">
                <a16:creationId xmlns:a16="http://schemas.microsoft.com/office/drawing/2014/main" id="{AB6D9129-C6FC-42AF-873A-036544DFFCA6}"/>
              </a:ext>
            </a:extLst>
          </p:cNvPr>
          <p:cNvSpPr/>
          <p:nvPr/>
        </p:nvSpPr>
        <p:spPr>
          <a:xfrm>
            <a:off x="791502" y="1507107"/>
            <a:ext cx="8190885" cy="646331"/>
          </a:xfrm>
          <a:prstGeom prst="rect">
            <a:avLst/>
          </a:prstGeom>
        </p:spPr>
        <p:txBody>
          <a:bodyPr wrap="square">
            <a:spAutoFit/>
          </a:bodyPr>
          <a:lstStyle/>
          <a:p>
            <a:pPr marL="285750" indent="-285750">
              <a:lnSpc>
                <a:spcPct val="100000"/>
              </a:lnSpc>
              <a:buFont typeface="Arial" panose="020B0604020202020204" pitchFamily="34" charset="0"/>
              <a:buChar char="•"/>
            </a:pPr>
            <a:r>
              <a:rPr lang="en-CA">
                <a:latin typeface="Georgia" panose="02040502050405020303" pitchFamily="18" charset="0"/>
              </a:rPr>
              <a:t>We need over</a:t>
            </a:r>
            <a:r>
              <a:rPr lang="en-CA" b="1">
                <a:latin typeface="Georgia" panose="02040502050405020303" pitchFamily="18" charset="0"/>
              </a:rPr>
              <a:t> 50 nutrients </a:t>
            </a:r>
            <a:r>
              <a:rPr lang="en-CA">
                <a:latin typeface="Georgia" panose="02040502050405020303" pitchFamily="18" charset="0"/>
              </a:rPr>
              <a:t>each day to help our bodies grow, </a:t>
            </a:r>
            <a:br>
              <a:rPr lang="en-CA">
                <a:latin typeface="Georgia" panose="02040502050405020303" pitchFamily="18" charset="0"/>
              </a:rPr>
            </a:br>
            <a:r>
              <a:rPr lang="en-CA">
                <a:latin typeface="Georgia" panose="02040502050405020303" pitchFamily="18" charset="0"/>
              </a:rPr>
              <a:t>think, and move.</a:t>
            </a:r>
          </a:p>
        </p:txBody>
      </p:sp>
      <p:pic>
        <p:nvPicPr>
          <p:cNvPr id="17" name="Picture 16">
            <a:extLst>
              <a:ext uri="{FF2B5EF4-FFF2-40B4-BE49-F238E27FC236}">
                <a16:creationId xmlns:a16="http://schemas.microsoft.com/office/drawing/2014/main" id="{88A30D75-1ADD-0A49-909D-8F15DEAB4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9034" y="2365530"/>
            <a:ext cx="6025931" cy="2306802"/>
          </a:xfrm>
          <a:prstGeom prst="rect">
            <a:avLst/>
          </a:prstGeom>
        </p:spPr>
      </p:pic>
      <p:pic>
        <p:nvPicPr>
          <p:cNvPr id="6" name="Picture 5">
            <a:extLst>
              <a:ext uri="{FF2B5EF4-FFF2-40B4-BE49-F238E27FC236}">
                <a16:creationId xmlns:a16="http://schemas.microsoft.com/office/drawing/2014/main" id="{3B74B37D-C31E-4342-B952-C755B9DE93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213057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7891-74B5-40C9-B006-7DEF14137FC3}"/>
              </a:ext>
            </a:extLst>
          </p:cNvPr>
          <p:cNvSpPr>
            <a:spLocks noGrp="1"/>
          </p:cNvSpPr>
          <p:nvPr>
            <p:ph type="title"/>
          </p:nvPr>
        </p:nvSpPr>
        <p:spPr>
          <a:xfrm>
            <a:off x="628650" y="1004769"/>
            <a:ext cx="7886700" cy="994172"/>
          </a:xfrm>
        </p:spPr>
        <p:txBody>
          <a:bodyPr anchor="t">
            <a:normAutofit/>
          </a:bodyPr>
          <a:lstStyle/>
          <a:p>
            <a:r>
              <a:rPr lang="en-CA" sz="2400">
                <a:solidFill>
                  <a:srgbClr val="00A3DB"/>
                </a:solidFill>
                <a:latin typeface="Impact" panose="020B0806030902050204" pitchFamily="34" charset="0"/>
              </a:rPr>
              <a:t>MACRONUTRIENTS</a:t>
            </a:r>
          </a:p>
        </p:txBody>
      </p:sp>
      <p:sp>
        <p:nvSpPr>
          <p:cNvPr id="3" name="Content Placeholder 2">
            <a:extLst>
              <a:ext uri="{FF2B5EF4-FFF2-40B4-BE49-F238E27FC236}">
                <a16:creationId xmlns:a16="http://schemas.microsoft.com/office/drawing/2014/main" id="{99CAABEE-8B8B-43D6-9D8B-C0D395AD97DF}"/>
              </a:ext>
            </a:extLst>
          </p:cNvPr>
          <p:cNvSpPr>
            <a:spLocks noGrp="1"/>
          </p:cNvSpPr>
          <p:nvPr>
            <p:ph idx="1"/>
          </p:nvPr>
        </p:nvSpPr>
        <p:spPr>
          <a:xfrm>
            <a:off x="628650" y="1598011"/>
            <a:ext cx="7886700" cy="3263504"/>
          </a:xfrm>
        </p:spPr>
        <p:txBody>
          <a:bodyPr>
            <a:normAutofit fontScale="85000" lnSpcReduction="10000"/>
          </a:bodyPr>
          <a:lstStyle/>
          <a:p>
            <a:pPr marL="0" indent="0">
              <a:lnSpc>
                <a:spcPct val="110000"/>
              </a:lnSpc>
              <a:buNone/>
            </a:pPr>
            <a:r>
              <a:rPr lang="en-CA" sz="1900" b="1">
                <a:latin typeface="Georgia" panose="02040502050405020303" pitchFamily="18" charset="0"/>
              </a:rPr>
              <a:t>Carbohydrates</a:t>
            </a:r>
          </a:p>
          <a:p>
            <a:pPr marL="171450" lvl="1">
              <a:lnSpc>
                <a:spcPct val="110000"/>
              </a:lnSpc>
              <a:spcBef>
                <a:spcPts val="750"/>
              </a:spcBef>
            </a:pPr>
            <a:r>
              <a:rPr lang="en-CA" sz="1900">
                <a:latin typeface="Georgia" panose="02040502050405020303" pitchFamily="18" charset="0"/>
              </a:rPr>
              <a:t>Give you energy for all your day-to-day functions, such as thinking and moving.</a:t>
            </a:r>
          </a:p>
          <a:p>
            <a:pPr marL="171450" lvl="1">
              <a:lnSpc>
                <a:spcPct val="110000"/>
              </a:lnSpc>
              <a:spcBef>
                <a:spcPts val="750"/>
              </a:spcBef>
            </a:pPr>
            <a:endParaRPr lang="en-CA" sz="1900">
              <a:latin typeface="Georgia" panose="02040502050405020303" pitchFamily="18" charset="0"/>
            </a:endParaRPr>
          </a:p>
          <a:p>
            <a:pPr marL="0" indent="0">
              <a:lnSpc>
                <a:spcPct val="110000"/>
              </a:lnSpc>
              <a:buNone/>
            </a:pPr>
            <a:r>
              <a:rPr lang="en-CA" sz="1900" b="1">
                <a:latin typeface="Georgia" panose="02040502050405020303" pitchFamily="18" charset="0"/>
              </a:rPr>
              <a:t>Protein</a:t>
            </a:r>
          </a:p>
          <a:p>
            <a:pPr marL="171450" lvl="1">
              <a:lnSpc>
                <a:spcPct val="110000"/>
              </a:lnSpc>
              <a:spcBef>
                <a:spcPts val="750"/>
              </a:spcBef>
            </a:pPr>
            <a:r>
              <a:rPr lang="en-CA" sz="1900">
                <a:latin typeface="Georgia" panose="02040502050405020303" pitchFamily="18" charset="0"/>
              </a:rPr>
              <a:t>Gives you energy; helps build and repair body tissues such as skin, nails, hair, and muscles; and builds antibodies to fight infection and disease.</a:t>
            </a:r>
          </a:p>
          <a:p>
            <a:pPr marL="171450" lvl="1">
              <a:lnSpc>
                <a:spcPct val="110000"/>
              </a:lnSpc>
              <a:spcBef>
                <a:spcPts val="750"/>
              </a:spcBef>
            </a:pPr>
            <a:endParaRPr lang="en-CA" sz="1900">
              <a:latin typeface="Georgia" panose="02040502050405020303" pitchFamily="18" charset="0"/>
            </a:endParaRPr>
          </a:p>
          <a:p>
            <a:pPr marL="0" indent="0">
              <a:lnSpc>
                <a:spcPct val="110000"/>
              </a:lnSpc>
              <a:buNone/>
            </a:pPr>
            <a:r>
              <a:rPr lang="en-CA" sz="1900" b="1">
                <a:latin typeface="Georgia" panose="02040502050405020303" pitchFamily="18" charset="0"/>
              </a:rPr>
              <a:t>Fat</a:t>
            </a:r>
          </a:p>
          <a:p>
            <a:pPr marL="171450" lvl="1">
              <a:lnSpc>
                <a:spcPct val="110000"/>
              </a:lnSpc>
              <a:spcBef>
                <a:spcPts val="750"/>
              </a:spcBef>
            </a:pPr>
            <a:r>
              <a:rPr lang="en-CA" sz="1900">
                <a:latin typeface="Georgia" panose="02040502050405020303" pitchFamily="18" charset="0"/>
              </a:rPr>
              <a:t>Gives you energy, helps you absorb certain vitamins (vitamins A, D, K, and E), and helps you grow and develop.</a:t>
            </a:r>
          </a:p>
          <a:p>
            <a:endParaRPr lang="en-CA"/>
          </a:p>
        </p:txBody>
      </p:sp>
      <p:pic>
        <p:nvPicPr>
          <p:cNvPr id="5" name="Picture 4">
            <a:extLst>
              <a:ext uri="{FF2B5EF4-FFF2-40B4-BE49-F238E27FC236}">
                <a16:creationId xmlns:a16="http://schemas.microsoft.com/office/drawing/2014/main" id="{6070B19F-B7D1-C641-9578-AF2D5830EB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1850860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BDCB-3C88-46ED-A491-27EED9FFAEE9}"/>
              </a:ext>
            </a:extLst>
          </p:cNvPr>
          <p:cNvSpPr>
            <a:spLocks noGrp="1"/>
          </p:cNvSpPr>
          <p:nvPr>
            <p:ph type="title"/>
          </p:nvPr>
        </p:nvSpPr>
        <p:spPr>
          <a:xfrm>
            <a:off x="628650" y="956539"/>
            <a:ext cx="7886700" cy="583874"/>
          </a:xfrm>
        </p:spPr>
        <p:txBody>
          <a:bodyPr anchor="t">
            <a:normAutofit/>
          </a:bodyPr>
          <a:lstStyle/>
          <a:p>
            <a:r>
              <a:rPr lang="en-CA" sz="2400">
                <a:solidFill>
                  <a:srgbClr val="00A3DB"/>
                </a:solidFill>
                <a:latin typeface="Impact" panose="020B0806030902050204" pitchFamily="34" charset="0"/>
              </a:rPr>
              <a:t>MICRONUTRIENTS</a:t>
            </a:r>
            <a:r>
              <a:rPr lang="en-CA"/>
              <a:t>	</a:t>
            </a:r>
          </a:p>
        </p:txBody>
      </p:sp>
      <p:sp>
        <p:nvSpPr>
          <p:cNvPr id="3" name="Content Placeholder 2">
            <a:extLst>
              <a:ext uri="{FF2B5EF4-FFF2-40B4-BE49-F238E27FC236}">
                <a16:creationId xmlns:a16="http://schemas.microsoft.com/office/drawing/2014/main" id="{AC4BEE35-5272-45EE-8913-4719BC822107}"/>
              </a:ext>
            </a:extLst>
          </p:cNvPr>
          <p:cNvSpPr>
            <a:spLocks noGrp="1"/>
          </p:cNvSpPr>
          <p:nvPr>
            <p:ph idx="1"/>
          </p:nvPr>
        </p:nvSpPr>
        <p:spPr>
          <a:xfrm>
            <a:off x="628650" y="1677800"/>
            <a:ext cx="7886700" cy="3263504"/>
          </a:xfrm>
        </p:spPr>
        <p:txBody>
          <a:bodyPr/>
          <a:lstStyle/>
          <a:p>
            <a:pPr marL="0" indent="0">
              <a:buNone/>
            </a:pPr>
            <a:r>
              <a:rPr lang="en-CA" sz="1650" b="1">
                <a:latin typeface="Georgia" panose="02040502050405020303" pitchFamily="18" charset="0"/>
              </a:rPr>
              <a:t>Vitamins and minerals</a:t>
            </a:r>
          </a:p>
          <a:p>
            <a:endParaRPr lang="en-CA" sz="1650">
              <a:latin typeface="Georgia" panose="02040502050405020303" pitchFamily="18" charset="0"/>
            </a:endParaRPr>
          </a:p>
          <a:p>
            <a:r>
              <a:rPr lang="en-CA" sz="1650">
                <a:latin typeface="Georgia" panose="02040502050405020303" pitchFamily="18" charset="0"/>
              </a:rPr>
              <a:t>Our bodies need micronutrients to support growth and development. For example, </a:t>
            </a:r>
          </a:p>
          <a:p>
            <a:endParaRPr lang="en-CA" sz="1650">
              <a:latin typeface="Georgia" panose="02040502050405020303" pitchFamily="18" charset="0"/>
            </a:endParaRPr>
          </a:p>
          <a:p>
            <a:pPr lvl="1"/>
            <a:r>
              <a:rPr lang="en-CA" sz="1650" b="1">
                <a:latin typeface="Georgia" panose="02040502050405020303" pitchFamily="18" charset="0"/>
              </a:rPr>
              <a:t>Calcium</a:t>
            </a:r>
            <a:r>
              <a:rPr lang="en-CA" sz="1650">
                <a:latin typeface="Georgia" panose="02040502050405020303" pitchFamily="18" charset="0"/>
              </a:rPr>
              <a:t> helps form and maintain bones and teeth and helps your muscles work properly.</a:t>
            </a:r>
          </a:p>
          <a:p>
            <a:pPr marL="342900" lvl="1" indent="0">
              <a:buNone/>
            </a:pPr>
            <a:endParaRPr lang="en-CA" sz="1650">
              <a:latin typeface="Georgia" panose="02040502050405020303" pitchFamily="18" charset="0"/>
            </a:endParaRPr>
          </a:p>
          <a:p>
            <a:pPr lvl="1"/>
            <a:r>
              <a:rPr lang="en-CA" sz="1650" b="1">
                <a:latin typeface="Georgia" panose="02040502050405020303" pitchFamily="18" charset="0"/>
              </a:rPr>
              <a:t>Iron</a:t>
            </a:r>
            <a:r>
              <a:rPr lang="en-CA" sz="1650">
                <a:latin typeface="Georgia" panose="02040502050405020303" pitchFamily="18" charset="0"/>
              </a:rPr>
              <a:t> helps form red blood cells and delivers oxygen to your body’s organs and muscles. Not getting enough iron can make you tired.</a:t>
            </a:r>
          </a:p>
          <a:p>
            <a:pPr lvl="1"/>
            <a:endParaRPr lang="en-CA"/>
          </a:p>
        </p:txBody>
      </p:sp>
      <p:pic>
        <p:nvPicPr>
          <p:cNvPr id="5" name="Picture 4">
            <a:extLst>
              <a:ext uri="{FF2B5EF4-FFF2-40B4-BE49-F238E27FC236}">
                <a16:creationId xmlns:a16="http://schemas.microsoft.com/office/drawing/2014/main" id="{29123371-12F0-AF48-A954-0825187097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9131300" cy="825500"/>
          </a:xfrm>
          <a:prstGeom prst="rect">
            <a:avLst/>
          </a:prstGeom>
        </p:spPr>
      </p:pic>
    </p:spTree>
    <p:extLst>
      <p:ext uri="{BB962C8B-B14F-4D97-AF65-F5344CB8AC3E}">
        <p14:creationId xmlns:p14="http://schemas.microsoft.com/office/powerpoint/2010/main" val="1842967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D2A01A-DA9A-C14B-B483-7F10E62422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16410776-4724-E841-90A9-F66D54DB7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414" y="422632"/>
            <a:ext cx="8395171" cy="4298233"/>
          </a:xfrm>
          <a:prstGeom prst="rect">
            <a:avLst/>
          </a:prstGeom>
        </p:spPr>
      </p:pic>
    </p:spTree>
    <p:extLst>
      <p:ext uri="{BB962C8B-B14F-4D97-AF65-F5344CB8AC3E}">
        <p14:creationId xmlns:p14="http://schemas.microsoft.com/office/powerpoint/2010/main" val="22026189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2524BA1DCE864EBB3524F3938C9DA8" ma:contentTypeVersion="14" ma:contentTypeDescription="Create a new document." ma:contentTypeScope="" ma:versionID="d2ec0ca0f648b04827f8256df6ef5172">
  <xsd:schema xmlns:xsd="http://www.w3.org/2001/XMLSchema" xmlns:xs="http://www.w3.org/2001/XMLSchema" xmlns:p="http://schemas.microsoft.com/office/2006/metadata/properties" xmlns:ns2="5862c4f7-7ebf-4c3e-9b4d-253db6f89838" xmlns:ns3="826137e3-750c-46bf-b83f-b3f02372a75c" targetNamespace="http://schemas.microsoft.com/office/2006/metadata/properties" ma:root="true" ma:fieldsID="27e19df908c086442ef48d0a8283cae5" ns2:_="" ns3:_="">
    <xsd:import namespace="5862c4f7-7ebf-4c3e-9b4d-253db6f89838"/>
    <xsd:import namespace="826137e3-750c-46bf-b83f-b3f02372a7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2c4f7-7ebf-4c3e-9b4d-253db6f898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Review_x0020_status" ma:index="21" nillable="true" ma:displayName="Review status" ma:default="to review"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to review"/>
                        <xsd:enumeration value="in progress"/>
                        <xsd:enumeration value="reviewed with recommendations"/>
                        <xsd:enumeration value="reviewed and approved"/>
                      </xsd:restriction>
                    </xsd:simpleType>
                  </xsd:un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6137e3-750c-46bf-b83f-b3f02372a75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view_x0020_status xmlns="5862c4f7-7ebf-4c3e-9b4d-253db6f89838">
      <Value>to review</Value>
    </Review_x0020_status>
  </documentManagement>
</p:properties>
</file>

<file path=customXml/itemProps1.xml><?xml version="1.0" encoding="utf-8"?>
<ds:datastoreItem xmlns:ds="http://schemas.openxmlformats.org/officeDocument/2006/customXml" ds:itemID="{D4CE8AE9-4CEE-475A-A7DF-A40250039BFE}">
  <ds:schemaRefs>
    <ds:schemaRef ds:uri="5862c4f7-7ebf-4c3e-9b4d-253db6f89838"/>
    <ds:schemaRef ds:uri="826137e3-750c-46bf-b83f-b3f02372a7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421BA70-F45C-47AC-984B-93F553127072}">
  <ds:schemaRefs>
    <ds:schemaRef ds:uri="http://schemas.microsoft.com/sharepoint/v3/contenttype/forms"/>
  </ds:schemaRefs>
</ds:datastoreItem>
</file>

<file path=customXml/itemProps3.xml><?xml version="1.0" encoding="utf-8"?>
<ds:datastoreItem xmlns:ds="http://schemas.openxmlformats.org/officeDocument/2006/customXml" ds:itemID="{CCEC1C07-9D29-43F3-9C6C-0A07BE290CB0}">
  <ds:schemaRefs>
    <ds:schemaRef ds:uri="5862c4f7-7ebf-4c3e-9b4d-253db6f89838"/>
    <ds:schemaRef ds:uri="69687e39-4014-4c0e-86a5-a362c04ac7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(16:9)</PresentationFormat>
  <Slides>56</Slides>
  <Notes>56</Notes>
  <HiddenSlides>0</HiddenSlide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LESSON 2 EXPLORING VARIETY </vt:lpstr>
      <vt:lpstr>KEY QUESTION</vt:lpstr>
      <vt:lpstr>PowerPoint Presentation</vt:lpstr>
      <vt:lpstr>CANADA’S FOOD GUIDE  IN ACTION</vt:lpstr>
      <vt:lpstr>APPROXIMATELY HOW MANY NUTRIENTS DO YOU NEED EACH DAY? </vt:lpstr>
      <vt:lpstr>APPROXIMATELY HOW MANY NUTRIENTS DO YOU NEED EACH DAY? </vt:lpstr>
      <vt:lpstr>MACRONUTRIENTS</vt:lpstr>
      <vt:lpstr>MICRONUTRIENTS </vt:lpstr>
      <vt:lpstr>PowerPoint Presentation</vt:lpstr>
      <vt:lpstr>PowerPoint Presentation</vt:lpstr>
      <vt:lpstr>PowerPoint Presentation</vt:lpstr>
      <vt:lpstr>PowerPoint Presentation</vt:lpstr>
      <vt:lpstr>HOW TO GET THE NUTRIENTS YOUR BODY NEEDS</vt:lpstr>
      <vt:lpstr>PERCENT DAILY VALUE (% DV)</vt:lpstr>
      <vt:lpstr>PERCENT DAILY VALUE (% DV)</vt:lpstr>
      <vt:lpstr>ACTIVITY:  FOOD PROFILES</vt:lpstr>
      <vt:lpstr>ACTIVITY:  FOOD PROFILES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SHARING</vt:lpstr>
      <vt:lpstr>Apple</vt:lpstr>
      <vt:lpstr>Banana</vt:lpstr>
      <vt:lpstr>Broccoli</vt:lpstr>
      <vt:lpstr>PowerPoint Presentation</vt:lpstr>
      <vt:lpstr>Spinach</vt:lpstr>
      <vt:lpstr>Strawberries</vt:lpstr>
      <vt:lpstr>Brown rice</vt:lpstr>
      <vt:lpstr>Oatmeal</vt:lpstr>
      <vt:lpstr>Plain toasted O cereal</vt:lpstr>
      <vt:lpstr>Whole grain bread</vt:lpstr>
      <vt:lpstr>Pita</vt:lpstr>
      <vt:lpstr>Noodles</vt:lpstr>
      <vt:lpstr>Almonds</vt:lpstr>
      <vt:lpstr>Beef</vt:lpstr>
      <vt:lpstr>Eggs</vt:lpstr>
      <vt:lpstr>Milk</vt:lpstr>
      <vt:lpstr>White beans</vt:lpstr>
      <vt:lpstr>Yogurt</vt:lpstr>
      <vt:lpstr>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Exploring Variety</dc:title>
  <dc:creator>Chute, Jaclyn</dc:creator>
  <cp:revision>1</cp:revision>
  <dcterms:created xsi:type="dcterms:W3CDTF">2020-07-23T16:42:14Z</dcterms:created>
  <dcterms:modified xsi:type="dcterms:W3CDTF">2022-01-18T16:30:03Z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0x010100232524BA1DCE864EBB3524F3938C9DA8</vt:lpwstr>
  </property>
</Properties>
</file>