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67" r:id="rId7"/>
    <p:sldId id="268" r:id="rId8"/>
    <p:sldId id="258" r:id="rId9"/>
    <p:sldId id="269" r:id="rId10"/>
    <p:sldId id="312" r:id="rId11"/>
    <p:sldId id="259" r:id="rId12"/>
    <p:sldId id="265" r:id="rId13"/>
    <p:sldId id="273" r:id="rId14"/>
    <p:sldId id="274" r:id="rId15"/>
    <p:sldId id="310" r:id="rId16"/>
    <p:sldId id="311" r:id="rId17"/>
  </p:sldIdLst>
  <p:sldSz cx="9144000" cy="5143500" type="screen16x9"/>
  <p:notesSz cx="6858000" cy="91440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0FFED4-FE0A-7B84-E143-68897423F824}" name="Chute, Jaclyn" initials="CJ" userId="S::JChute@dfc-plc.ca::5dea0fbf-6608-406a-a0f6-646be1ed43a2" providerId="AD"/>
  <p188:author id="{A88B2CE9-D780-323F-152A-6024947559B3}" name="Jean-François Schell" initials="JFS" userId="d58d9c1c77def64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ute, Jaclyn" initials="CJ" lastIdx="3" clrIdx="0"/>
  <p:cmAuthor id="2" name="Donna Dawson" initials="DLD" lastIdx="3" clrIdx="1"/>
  <p:cmAuthor id="3" name="Taxbock, Kathryn" initials="TK"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138B8-5578-4C70-893F-8A0C6BF51637}" v="1" dt="2022-01-18T17:55:41.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75374" autoAdjust="0"/>
  </p:normalViewPr>
  <p:slideViewPr>
    <p:cSldViewPr snapToGrid="0">
      <p:cViewPr varScale="1">
        <p:scale>
          <a:sx n="113" d="100"/>
          <a:sy n="113" d="100"/>
        </p:scale>
        <p:origin x="1548" y="102"/>
      </p:cViewPr>
      <p:guideLst>
        <p:guide orient="horz" pos="1620"/>
        <p:guide pos="2880"/>
      </p:guideLst>
    </p:cSldViewPr>
  </p:slideViewPr>
  <p:outlineViewPr>
    <p:cViewPr>
      <p:scale>
        <a:sx n="33" d="100"/>
        <a:sy n="33" d="100"/>
      </p:scale>
      <p:origin x="0" y="-4464"/>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FA9C6-80BB-44B9-9682-24572D57CF0E}" type="datetimeFigureOut">
              <a:rPr lang="en-CA" smtClean="0"/>
              <a:t>2022-01-18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AC54-D860-4246-905B-2BF9BA77CFE5}" type="slidenum">
              <a:rPr lang="en-CA" smtClean="0"/>
              <a:t>‹#›</a:t>
            </a:fld>
            <a:endParaRPr lang="en-CA"/>
          </a:p>
        </p:txBody>
      </p:sp>
    </p:spTree>
    <p:extLst>
      <p:ext uri="{BB962C8B-B14F-4D97-AF65-F5344CB8AC3E}">
        <p14:creationId xmlns:p14="http://schemas.microsoft.com/office/powerpoint/2010/main" val="418574071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465817930/19bace948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900" b="1" kern="1200" baseline="0" dirty="0">
                <a:solidFill>
                  <a:schemeClr val="tx1"/>
                </a:solidFill>
                <a:latin typeface="+mn-lt"/>
                <a:ea typeface="+mn-ea"/>
                <a:cs typeface="+mn-cs"/>
              </a:rPr>
              <a:t>© Les Producteurs laitiers du Canada, 2021. Tous droits réservés.</a:t>
            </a:r>
          </a:p>
          <a:p>
            <a:endParaRPr lang="fr-CA" sz="900" b="1"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CA" sz="900" b="1" dirty="0">
                <a:effectLst/>
                <a:latin typeface="Calibri" panose="020F0502020204030204" pitchFamily="34" charset="0"/>
                <a:ea typeface="Calibri" panose="020F0502020204030204" pitchFamily="34" charset="0"/>
              </a:rPr>
              <a:t>Ce jeu de diapositives comporte des vidéos intégrées. Pour lire ces dernières directement à partir des diapositives, cliquez sur « Activer la modification », puis sur « Activer le contenu » dans la barre supérieure. Vous pouvez également accéder aux vidéos en utilisant les liens </a:t>
            </a:r>
            <a:r>
              <a:rPr lang="fr-CA" sz="900" b="1" dirty="0" err="1">
                <a:effectLst/>
                <a:latin typeface="Calibri" panose="020F0502020204030204" pitchFamily="34" charset="0"/>
                <a:ea typeface="Calibri" panose="020F0502020204030204" pitchFamily="34" charset="0"/>
              </a:rPr>
              <a:t>Vimeo</a:t>
            </a:r>
            <a:r>
              <a:rPr lang="fr-CA" sz="900" b="1" dirty="0">
                <a:effectLst/>
                <a:latin typeface="Calibri" panose="020F0502020204030204" pitchFamily="34" charset="0"/>
                <a:ea typeface="Calibri" panose="020F0502020204030204" pitchFamily="34" charset="0"/>
              </a:rPr>
              <a:t> qui figurent dans la section Notes des diapositives concernées.</a:t>
            </a:r>
            <a:endParaRPr lang="en-CA" b="1" dirty="0"/>
          </a:p>
          <a:p>
            <a:endParaRPr lang="en-CA" b="1" dirty="0"/>
          </a:p>
          <a:p>
            <a:r>
              <a:rPr lang="fr-CA" b="1" baseline="0" dirty="0"/>
              <a:t>But de la diapositive : </a:t>
            </a:r>
            <a:r>
              <a:rPr lang="fr-CA" baseline="0" dirty="0"/>
              <a:t>Présenter la leçon. </a:t>
            </a:r>
            <a:endParaRPr lang="en-CA" b="1" dirty="0"/>
          </a:p>
          <a:p>
            <a:endParaRPr lang="en-CA" b="1" dirty="0"/>
          </a:p>
          <a:p>
            <a:r>
              <a:rPr lang="fr-CA" b="1" baseline="0" dirty="0"/>
              <a:t>Personnel enseignant : </a:t>
            </a:r>
            <a:r>
              <a:rPr lang="fr-CA" baseline="0" dirty="0"/>
              <a:t>Lisez la diapositive.</a:t>
            </a:r>
            <a:endParaRPr lang="en-CA" b="1" i="0" dirty="0"/>
          </a:p>
          <a:p>
            <a:endParaRPr lang="en-CA" dirty="0"/>
          </a:p>
        </p:txBody>
      </p:sp>
      <p:sp>
        <p:nvSpPr>
          <p:cNvPr id="4" name="Slide Number Placeholder 3"/>
          <p:cNvSpPr>
            <a:spLocks noGrp="1"/>
          </p:cNvSpPr>
          <p:nvPr>
            <p:ph type="sldNum" sz="quarter" idx="5"/>
          </p:nvPr>
        </p:nvSpPr>
        <p:spPr/>
        <p:txBody>
          <a:bodyPr/>
          <a:lstStyle/>
          <a:p>
            <a:fld id="{D1BBAC54-D860-4246-905B-2BF9BA77CFE5}" type="slidenum">
              <a:rPr lang="en-CA" smtClean="0"/>
              <a:t>1</a:t>
            </a:fld>
            <a:endParaRPr lang="en-CA"/>
          </a:p>
        </p:txBody>
      </p:sp>
    </p:spTree>
    <p:extLst>
      <p:ext uri="{BB962C8B-B14F-4D97-AF65-F5344CB8AC3E}">
        <p14:creationId xmlns:p14="http://schemas.microsoft.com/office/powerpoint/2010/main" val="300368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a:t>But de la diapositive : </a:t>
            </a:r>
            <a:r>
              <a:rPr lang="fr-CA" baseline="0" dirty="0"/>
              <a:t>Faciliter l’activité.</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p>
          <a:p>
            <a:r>
              <a:rPr lang="fr-CA" b="1" baseline="0" dirty="0"/>
              <a:t>Personnel enseignant : </a:t>
            </a:r>
            <a:r>
              <a:rPr lang="fr-CA" baseline="0" dirty="0"/>
              <a:t>Lisez la diapositive. Les fiches d’activité se trouvent dans le cahier d’activités de l’élève. Demandez aux élèves de réfléchir aux plats de leur menu qu’ils pourraient modifier afin de les adapter à un régime ovo-</a:t>
            </a:r>
            <a:r>
              <a:rPr lang="fr-CA" baseline="0" dirty="0" err="1"/>
              <a:t>lacto</a:t>
            </a:r>
            <a:r>
              <a:rPr lang="fr-CA" baseline="0" dirty="0"/>
              <a:t>-végétarien. Par exemple, si un plat contient du poulet, on pourrait remplacer ce dernier par des haricots ou des lentilles. </a:t>
            </a:r>
            <a:endParaRPr lang="en-CA" dirty="0"/>
          </a:p>
        </p:txBody>
      </p:sp>
      <p:sp>
        <p:nvSpPr>
          <p:cNvPr id="4" name="Slide Number Placeholder 3"/>
          <p:cNvSpPr>
            <a:spLocks noGrp="1"/>
          </p:cNvSpPr>
          <p:nvPr>
            <p:ph type="sldNum" sz="quarter" idx="5"/>
          </p:nvPr>
        </p:nvSpPr>
        <p:spPr/>
        <p:txBody>
          <a:bodyPr/>
          <a:lstStyle/>
          <a:p>
            <a:fld id="{D1BBAC54-D860-4246-905B-2BF9BA77CFE5}" type="slidenum">
              <a:rPr lang="en-CA" smtClean="0"/>
              <a:t>10</a:t>
            </a:fld>
            <a:endParaRPr lang="en-CA"/>
          </a:p>
        </p:txBody>
      </p:sp>
    </p:spTree>
    <p:extLst>
      <p:ext uri="{BB962C8B-B14F-4D97-AF65-F5344CB8AC3E}">
        <p14:creationId xmlns:p14="http://schemas.microsoft.com/office/powerpoint/2010/main" val="124531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a:t>But de la diapositive : </a:t>
            </a:r>
            <a:r>
              <a:rPr lang="fr-CA" baseline="0"/>
              <a:t>Faciliter l’activité.</a:t>
            </a:r>
            <a:endParaRPr lang="en-CA" b="1"/>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a:p>
          <a:p>
            <a:r>
              <a:rPr lang="fr-CA" b="1" baseline="0"/>
              <a:t>Personnel enseignant : </a:t>
            </a:r>
            <a:r>
              <a:rPr lang="fr-CA" baseline="0"/>
              <a:t>Lisez la diapositive. Les fiches d’activité se trouvent dans le cahier d’activités de l’élève. Envisagez de discuter des facteurs mentionnés avec la classe.</a:t>
            </a:r>
            <a:endParaRPr lang="en-CA"/>
          </a:p>
        </p:txBody>
      </p:sp>
      <p:sp>
        <p:nvSpPr>
          <p:cNvPr id="4" name="Slide Number Placeholder 3"/>
          <p:cNvSpPr>
            <a:spLocks noGrp="1"/>
          </p:cNvSpPr>
          <p:nvPr>
            <p:ph type="sldNum" sz="quarter" idx="5"/>
          </p:nvPr>
        </p:nvSpPr>
        <p:spPr/>
        <p:txBody>
          <a:bodyPr/>
          <a:lstStyle/>
          <a:p>
            <a:fld id="{D1BBAC54-D860-4246-905B-2BF9BA77CFE5}" type="slidenum">
              <a:rPr lang="en-CA" smtClean="0"/>
              <a:t>11</a:t>
            </a:fld>
            <a:endParaRPr lang="en-CA"/>
          </a:p>
        </p:txBody>
      </p:sp>
    </p:spTree>
    <p:extLst>
      <p:ext uri="{BB962C8B-B14F-4D97-AF65-F5344CB8AC3E}">
        <p14:creationId xmlns:p14="http://schemas.microsoft.com/office/powerpoint/2010/main" val="186349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dirty="0">
                <a:solidFill>
                  <a:schemeClr val="tx1"/>
                </a:solidFill>
                <a:effectLst/>
                <a:latin typeface="+mn-lt"/>
                <a:ea typeface="+mn-ea"/>
                <a:cs typeface="+mn-cs"/>
              </a:rPr>
              <a:t>But de la diapositive : </a:t>
            </a:r>
            <a:r>
              <a:rPr lang="fr-CA" sz="1200" kern="1200" baseline="0" dirty="0">
                <a:solidFill>
                  <a:schemeClr val="tx1"/>
                </a:solidFill>
                <a:effectLst/>
                <a:latin typeface="+mn-lt"/>
                <a:ea typeface="+mn-ea"/>
                <a:cs typeface="+mn-cs"/>
              </a:rPr>
              <a:t>Récapituler l’activité.</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dirty="0">
                <a:solidFill>
                  <a:schemeClr val="tx1"/>
                </a:solidFill>
                <a:effectLst/>
                <a:latin typeface="+mn-lt"/>
                <a:ea typeface="+mn-ea"/>
                <a:cs typeface="+mn-cs"/>
              </a:rPr>
              <a:t>Personnel enseignant : </a:t>
            </a:r>
            <a:r>
              <a:rPr lang="fr-CA" sz="1200" kern="1200" baseline="0" dirty="0">
                <a:solidFill>
                  <a:schemeClr val="tx1"/>
                </a:solidFill>
                <a:effectLst/>
                <a:latin typeface="+mn-lt"/>
                <a:ea typeface="+mn-ea"/>
                <a:cs typeface="+mn-cs"/>
              </a:rPr>
              <a:t>Lisez </a:t>
            </a:r>
            <a:r>
              <a:rPr lang="fr-CA" baseline="0" dirty="0"/>
              <a:t>la </a:t>
            </a:r>
            <a:r>
              <a:rPr lang="fr-CA" sz="1200" kern="1200" baseline="0" dirty="0">
                <a:solidFill>
                  <a:schemeClr val="tx1"/>
                </a:solidFill>
                <a:effectLst/>
                <a:latin typeface="+mn-lt"/>
                <a:ea typeface="+mn-ea"/>
                <a:cs typeface="+mn-cs"/>
              </a:rPr>
              <a:t>diapositive et discutez des réponses des élèves.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CA" sz="1200" i="1" kern="1200" baseline="0" dirty="0">
                <a:solidFill>
                  <a:schemeClr val="tx1"/>
                </a:solidFill>
                <a:effectLst/>
                <a:latin typeface="+mn-lt"/>
                <a:ea typeface="+mn-ea"/>
                <a:cs typeface="+mn-cs"/>
              </a:rPr>
              <a:t>Il n’y a pas de bonne ou de mauvaise réponse; chacun privilégie des facteurs différents, et c’est correct. Les élèves devraient être en mesure d’expliquer leur raisonnement. Par exemple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baseline="0" dirty="0">
                <a:solidFill>
                  <a:schemeClr val="tx1"/>
                </a:solidFill>
                <a:effectLst/>
                <a:latin typeface="+mn-lt"/>
                <a:ea typeface="+mn-ea"/>
                <a:cs typeface="+mn-cs"/>
              </a:rPr>
              <a:t>- « Oui. Je voulais inclure dans mes plats un aliment qui était une excellente source de protéines. En repensant à l’activité avec les graphiques d’information nutritionnelle, je me suis souvenu que le lait correspond à ce critère, et je l’ai donc utilisé comme ingrédient dans mon lait frappé.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baseline="0" dirty="0">
                <a:solidFill>
                  <a:schemeClr val="tx1"/>
                </a:solidFill>
                <a:effectLst/>
                <a:latin typeface="+mn-lt"/>
                <a:ea typeface="+mn-ea"/>
                <a:cs typeface="+mn-cs"/>
              </a:rPr>
              <a:t>- « Non. Ma famille ne mange pas souvent au restaurant. Quand nous y allons, j’aime bien choisir le plat le plus intéressant au menu. C’est à ça que je pensais au moment de composer mon menu et de choisir les ingrédients.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a:solidFill>
                  <a:schemeClr val="tx1"/>
                </a:solidFill>
                <a:effectLst/>
                <a:latin typeface="+mn-lt"/>
                <a:ea typeface="+mn-ea"/>
                <a:cs typeface="+mn-cs"/>
              </a:rPr>
              <a:t>2.</a:t>
            </a:r>
            <a:r>
              <a:rPr lang="fr-CA" sz="1200" i="1" kern="1200" baseline="0" dirty="0">
                <a:solidFill>
                  <a:schemeClr val="tx1"/>
                </a:solidFill>
                <a:effectLst/>
                <a:latin typeface="+mn-lt"/>
                <a:ea typeface="+mn-ea"/>
                <a:cs typeface="+mn-cs"/>
              </a:rPr>
              <a:t> Les élèves devraient être en mesure de décrire la difficulté rencontrée et d’en expliquer la raison (p. ex. « Je n’avais jamais entendu le terme “végétarien ovo-</a:t>
            </a:r>
            <a:r>
              <a:rPr lang="fr-CA" sz="1200" i="1" kern="1200" baseline="0" dirty="0" err="1">
                <a:solidFill>
                  <a:schemeClr val="tx1"/>
                </a:solidFill>
                <a:effectLst/>
                <a:latin typeface="+mn-lt"/>
                <a:ea typeface="+mn-ea"/>
                <a:cs typeface="+mn-cs"/>
              </a:rPr>
              <a:t>lacto</a:t>
            </a:r>
            <a:r>
              <a:rPr lang="fr-CA" sz="1200" i="1" kern="1200" baseline="0" dirty="0">
                <a:solidFill>
                  <a:schemeClr val="tx1"/>
                </a:solidFill>
                <a:effectLst/>
                <a:latin typeface="+mn-lt"/>
                <a:ea typeface="+mn-ea"/>
                <a:cs typeface="+mn-cs"/>
              </a:rPr>
              <a:t>” auparavant. J’ai regardé le site Web du </a:t>
            </a:r>
            <a:r>
              <a:rPr lang="fr-CA" sz="1200" kern="1200" baseline="0" dirty="0">
                <a:solidFill>
                  <a:schemeClr val="tx1"/>
                </a:solidFill>
                <a:effectLst/>
                <a:latin typeface="+mn-lt"/>
                <a:ea typeface="+mn-ea"/>
                <a:cs typeface="+mn-cs"/>
              </a:rPr>
              <a:t>Guide alimentaire canadien</a:t>
            </a:r>
            <a:r>
              <a:rPr lang="fr-CA" sz="1200" i="1" kern="1200" baseline="0" dirty="0">
                <a:solidFill>
                  <a:schemeClr val="tx1"/>
                </a:solidFill>
                <a:effectLst/>
                <a:latin typeface="+mn-lt"/>
                <a:ea typeface="+mn-ea"/>
                <a:cs typeface="+mn-cs"/>
              </a:rPr>
              <a:t> pour vérifier quels types d’aliments protéinés je pouvais utiliser plutôt que de la viande. »)</a:t>
            </a:r>
            <a:r>
              <a:rPr lang="fr-CA"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a:solidFill>
                  <a:schemeClr val="tx1"/>
                </a:solidFill>
                <a:effectLst/>
                <a:latin typeface="+mn-lt"/>
                <a:ea typeface="+mn-ea"/>
                <a:cs typeface="+mn-cs"/>
              </a:rPr>
              <a:t>3.</a:t>
            </a:r>
            <a:r>
              <a:rPr lang="fr-CA" sz="1200" i="1" kern="1200" baseline="0" dirty="0">
                <a:solidFill>
                  <a:schemeClr val="tx1"/>
                </a:solidFill>
                <a:effectLst/>
                <a:latin typeface="+mn-lt"/>
                <a:ea typeface="+mn-ea"/>
                <a:cs typeface="+mn-cs"/>
              </a:rPr>
              <a:t> Les élèves pourraient mentionner n’importe lesquels des facteurs abordés au cours du programme (p. ex. le goût, le coût, le </a:t>
            </a:r>
            <a:r>
              <a:rPr lang="fr-CA" sz="1200" kern="1200" baseline="0" dirty="0">
                <a:solidFill>
                  <a:schemeClr val="tx1"/>
                </a:solidFill>
                <a:effectLst/>
                <a:latin typeface="+mn-lt"/>
                <a:ea typeface="+mn-ea"/>
                <a:cs typeface="+mn-cs"/>
              </a:rPr>
              <a:t>Guide alimentaire</a:t>
            </a:r>
            <a:r>
              <a:rPr lang="fr-CA" sz="1200" i="1" kern="1200" baseline="0" dirty="0">
                <a:solidFill>
                  <a:schemeClr val="tx1"/>
                </a:solidFill>
                <a:effectLst/>
                <a:latin typeface="+mn-lt"/>
                <a:ea typeface="+mn-ea"/>
                <a:cs typeface="+mn-cs"/>
              </a:rPr>
              <a:t> en bref, les ingrédients, la préparation, la saisonnalité et la production) ou d’autres facteurs qui sont importants pour eux. Il n’y a pas de bonne ni de mauvaise réponse; chacun privilégie des facteurs différents, et c’est correct. Les élèves devraient être en mesure d’expliquer leur raisonnement.</a:t>
            </a: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12</a:t>
            </a:fld>
            <a:endParaRPr lang="en-CA"/>
          </a:p>
        </p:txBody>
      </p:sp>
    </p:spTree>
    <p:extLst>
      <p:ext uri="{BB962C8B-B14F-4D97-AF65-F5344CB8AC3E}">
        <p14:creationId xmlns:p14="http://schemas.microsoft.com/office/powerpoint/2010/main" val="350519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dirty="0">
                <a:solidFill>
                  <a:schemeClr val="tx1"/>
                </a:solidFill>
                <a:effectLst/>
                <a:latin typeface="+mn-lt"/>
                <a:ea typeface="+mn-ea"/>
                <a:cs typeface="+mn-cs"/>
              </a:rPr>
              <a:t>But de la diapositive : </a:t>
            </a:r>
            <a:r>
              <a:rPr lang="fr-CA" sz="1200" kern="1200" baseline="0" dirty="0">
                <a:solidFill>
                  <a:schemeClr val="tx1"/>
                </a:solidFill>
                <a:effectLst/>
                <a:latin typeface="+mn-lt"/>
                <a:ea typeface="+mn-ea"/>
                <a:cs typeface="+mn-cs"/>
              </a:rPr>
              <a:t>Activité facultative complémentaire en ELA, FLA ou français langue première.</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dirty="0">
                <a:solidFill>
                  <a:schemeClr val="tx1"/>
                </a:solidFill>
                <a:effectLst/>
                <a:latin typeface="+mn-lt"/>
                <a:ea typeface="+mn-ea"/>
                <a:cs typeface="+mn-cs"/>
              </a:rPr>
              <a:t>Personnel enseignant : </a:t>
            </a:r>
            <a:r>
              <a:rPr lang="fr-CA" sz="1200" kern="1200" baseline="0" dirty="0">
                <a:solidFill>
                  <a:schemeClr val="tx1"/>
                </a:solidFill>
                <a:effectLst/>
                <a:latin typeface="+mn-lt"/>
                <a:ea typeface="+mn-ea"/>
                <a:cs typeface="+mn-cs"/>
              </a:rPr>
              <a:t>Lisez </a:t>
            </a:r>
            <a:r>
              <a:rPr lang="fr-CA" baseline="0" dirty="0"/>
              <a:t>la </a:t>
            </a:r>
            <a:r>
              <a:rPr lang="fr-CA" sz="1200" kern="1200" baseline="0" dirty="0">
                <a:solidFill>
                  <a:schemeClr val="tx1"/>
                </a:solidFill>
                <a:effectLst/>
                <a:latin typeface="+mn-lt"/>
                <a:ea typeface="+mn-ea"/>
                <a:cs typeface="+mn-cs"/>
              </a:rPr>
              <a:t>diapositive. Reportez-vous à la page 24 du cahier d’activités de l’élève pour plus d’information. </a:t>
            </a:r>
            <a:r>
              <a:rPr lang="fr-CA" sz="900" kern="1200" baseline="0" dirty="0">
                <a:solidFill>
                  <a:schemeClr val="tx1"/>
                </a:solidFill>
                <a:effectLst/>
                <a:latin typeface="+mn-lt"/>
                <a:ea typeface="+mn-ea"/>
                <a:cs typeface="+mn-cs"/>
              </a:rPr>
              <a:t>L’activité complémentaire liée au programme d’English </a:t>
            </a:r>
            <a:r>
              <a:rPr lang="fr-CA" sz="900" kern="1200" baseline="0" dirty="0" err="1">
                <a:solidFill>
                  <a:schemeClr val="tx1"/>
                </a:solidFill>
                <a:effectLst/>
                <a:latin typeface="+mn-lt"/>
                <a:ea typeface="+mn-ea"/>
                <a:cs typeface="+mn-cs"/>
              </a:rPr>
              <a:t>Language</a:t>
            </a:r>
            <a:r>
              <a:rPr lang="fr-CA" sz="900" kern="1200" baseline="0" dirty="0">
                <a:solidFill>
                  <a:schemeClr val="tx1"/>
                </a:solidFill>
                <a:effectLst/>
                <a:latin typeface="+mn-lt"/>
                <a:ea typeface="+mn-ea"/>
                <a:cs typeface="+mn-cs"/>
              </a:rPr>
              <a:t> Arts, de French </a:t>
            </a:r>
            <a:r>
              <a:rPr lang="fr-CA" sz="900" kern="1200" baseline="0" dirty="0" err="1">
                <a:solidFill>
                  <a:schemeClr val="tx1"/>
                </a:solidFill>
                <a:effectLst/>
                <a:latin typeface="+mn-lt"/>
                <a:ea typeface="+mn-ea"/>
                <a:cs typeface="+mn-cs"/>
              </a:rPr>
              <a:t>Language</a:t>
            </a:r>
            <a:r>
              <a:rPr lang="fr-CA" sz="900" kern="1200" baseline="0" dirty="0">
                <a:solidFill>
                  <a:schemeClr val="tx1"/>
                </a:solidFill>
                <a:effectLst/>
                <a:latin typeface="+mn-lt"/>
                <a:ea typeface="+mn-ea"/>
                <a:cs typeface="+mn-cs"/>
              </a:rPr>
              <a:t> Arts ou de français langue première – si vous choisissez de la faire – peut être effectuée par les élèves individuellement, en binômes ou en petits groupes. Demandez aux élèves de présenter leur processus de planification et leur publicité au reste de la classe.</a:t>
            </a: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745A9F-459A-4A2E-AC98-F82562222865}" type="slidenum">
              <a:rPr lang="en-CA" smtClean="0"/>
              <a:t>13</a:t>
            </a:fld>
            <a:endParaRPr lang="en-CA"/>
          </a:p>
        </p:txBody>
      </p:sp>
    </p:spTree>
    <p:extLst>
      <p:ext uri="{BB962C8B-B14F-4D97-AF65-F5344CB8AC3E}">
        <p14:creationId xmlns:p14="http://schemas.microsoft.com/office/powerpoint/2010/main" val="75671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dirty="0"/>
              <a:t>But de la diapositive :</a:t>
            </a:r>
            <a:r>
              <a:rPr lang="fr-CA" baseline="0" dirty="0"/>
              <a:t> Examiner le but du programme « Des aliments pour moi ».</a:t>
            </a:r>
          </a:p>
          <a:p>
            <a:endParaRPr lang="en-CA" b="0" dirty="0"/>
          </a:p>
          <a:p>
            <a:r>
              <a:rPr lang="fr-CA" b="1" baseline="0" dirty="0"/>
              <a:t>Personnel enseignant : </a:t>
            </a:r>
            <a:r>
              <a:rPr lang="fr-CA" baseline="0" dirty="0"/>
              <a:t>Lisez la diapositive.</a:t>
            </a:r>
            <a:endParaRPr lang="en-CA" b="1"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Visitez le </a:t>
            </a:r>
            <a:r>
              <a:rPr lang="fr-CA" u="sng" baseline="0" dirty="0"/>
              <a:t>https://guide-alimentaire.canada.ca/fr/</a:t>
            </a:r>
            <a:r>
              <a:rPr lang="fr-CA" baseline="0" dirty="0"/>
              <a:t> pour plus d’information sur le </a:t>
            </a:r>
            <a:r>
              <a:rPr lang="fr-CA" i="1" baseline="0" dirty="0"/>
              <a:t>Guide alimentaire canadien</a:t>
            </a:r>
            <a:r>
              <a:rPr lang="fr-CA" baseline="0" dirty="0"/>
              <a:t>.</a:t>
            </a:r>
            <a:endParaRPr lang="en-CA" b="1" dirty="0"/>
          </a:p>
          <a:p>
            <a:endParaRPr lang="en-CA" dirty="0"/>
          </a:p>
        </p:txBody>
      </p:sp>
      <p:sp>
        <p:nvSpPr>
          <p:cNvPr id="4" name="Slide Number Placeholder 3"/>
          <p:cNvSpPr>
            <a:spLocks noGrp="1"/>
          </p:cNvSpPr>
          <p:nvPr>
            <p:ph type="sldNum" sz="quarter" idx="5"/>
          </p:nvPr>
        </p:nvSpPr>
        <p:spPr/>
        <p:txBody>
          <a:bodyPr/>
          <a:lstStyle/>
          <a:p>
            <a:fld id="{B4745A9F-459A-4A2E-AC98-F82562222865}" type="slidenum">
              <a:rPr lang="en-CA" smtClean="0"/>
              <a:t>2</a:t>
            </a:fld>
            <a:endParaRPr lang="en-CA"/>
          </a:p>
        </p:txBody>
      </p:sp>
    </p:spTree>
    <p:extLst>
      <p:ext uri="{BB962C8B-B14F-4D97-AF65-F5344CB8AC3E}">
        <p14:creationId xmlns:p14="http://schemas.microsoft.com/office/powerpoint/2010/main" val="225933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dirty="0"/>
              <a:t>But de la diapositive : </a:t>
            </a:r>
            <a:r>
              <a:rPr lang="fr-CA" baseline="0" dirty="0"/>
              <a:t>Expliquer à quoi sert le </a:t>
            </a:r>
            <a:r>
              <a:rPr lang="fr-CA" i="1" baseline="0" dirty="0"/>
              <a:t>Guide alimentaire canadien</a:t>
            </a:r>
            <a:r>
              <a:rPr lang="fr-CA" baseline="0" dirty="0"/>
              <a:t>.</a:t>
            </a:r>
          </a:p>
          <a:p>
            <a:endParaRPr lang="en-CA" b="0" i="0" dirty="0"/>
          </a:p>
          <a:p>
            <a:r>
              <a:rPr lang="fr-CA" b="1" baseline="0" dirty="0"/>
              <a:t>Personnel enseignant :</a:t>
            </a:r>
            <a:r>
              <a:rPr lang="fr-CA" baseline="0" dirty="0"/>
              <a:t> Voici un autre exemple illustrant la façon dont tirer parti du </a:t>
            </a:r>
            <a:r>
              <a:rPr lang="fr-CA" i="1" baseline="0" dirty="0"/>
              <a:t>Guide alimentaire canadien </a:t>
            </a:r>
            <a:r>
              <a:rPr lang="fr-CA" baseline="0" dirty="0"/>
              <a:t>pour la préparation d’un repas.</a:t>
            </a:r>
          </a:p>
          <a:p>
            <a:endParaRPr lang="en-CA" b="0" i="0" dirty="0"/>
          </a:p>
          <a:p>
            <a:pPr marL="0" marR="0" lvl="0" indent="0" algn="l" defTabSz="685800" rtl="0" eaLnBrk="1" fontAlgn="auto" latinLnBrk="0" hangingPunct="1">
              <a:lnSpc>
                <a:spcPct val="100000"/>
              </a:lnSpc>
              <a:spcBef>
                <a:spcPts val="0"/>
              </a:spcBef>
              <a:spcAft>
                <a:spcPts val="0"/>
              </a:spcAft>
              <a:buClrTx/>
              <a:buSzTx/>
              <a:buFontTx/>
              <a:buNone/>
              <a:tabLst/>
              <a:defRPr/>
            </a:pPr>
            <a:r>
              <a:rPr lang="fr-CA" baseline="0" dirty="0"/>
              <a:t>Remarque : Les aliments qui figurent à l’écran dans leur forme finie sont les suivants : lait dans une bouteille réutilisable, pomme, légumes coupés et roulé au poulet.</a:t>
            </a:r>
            <a:endParaRPr lang="en-CA" b="0" i="0" dirty="0"/>
          </a:p>
          <a:p>
            <a:r>
              <a:rPr lang="fr-CA" baseline="0" dirty="0"/>
              <a:t>S’il est impossible de lire la vidéo, utilisez le lien </a:t>
            </a:r>
            <a:r>
              <a:rPr lang="fr-CA" baseline="0" dirty="0" err="1"/>
              <a:t>Vimeo</a:t>
            </a:r>
            <a:r>
              <a:rPr lang="fr-CA" baseline="0" dirty="0"/>
              <a:t> suivant : </a:t>
            </a:r>
            <a:r>
              <a:rPr lang="fr-CA" baseline="0" dirty="0">
                <a:hlinkClick r:id="rId3"/>
              </a:rPr>
              <a:t>https://vimeo.com/465817930/19bace9482</a:t>
            </a:r>
            <a:endParaRPr lang="en-CA" b="1" dirty="0"/>
          </a:p>
          <a:p>
            <a:endParaRPr lang="en-CA" b="1" dirty="0"/>
          </a:p>
          <a:p>
            <a:endParaRPr lang="en-CA" b="1" dirty="0"/>
          </a:p>
        </p:txBody>
      </p:sp>
      <p:sp>
        <p:nvSpPr>
          <p:cNvPr id="4" name="Slide Number Placeholder 3"/>
          <p:cNvSpPr>
            <a:spLocks noGrp="1"/>
          </p:cNvSpPr>
          <p:nvPr>
            <p:ph type="sldNum" sz="quarter" idx="5"/>
          </p:nvPr>
        </p:nvSpPr>
        <p:spPr/>
        <p:txBody>
          <a:bodyPr/>
          <a:lstStyle/>
          <a:p>
            <a:fld id="{B4745A9F-459A-4A2E-AC98-F82562222865}" type="slidenum">
              <a:rPr lang="en-CA" smtClean="0"/>
              <a:t>3</a:t>
            </a:fld>
            <a:endParaRPr lang="en-CA"/>
          </a:p>
        </p:txBody>
      </p:sp>
    </p:spTree>
    <p:extLst>
      <p:ext uri="{BB962C8B-B14F-4D97-AF65-F5344CB8AC3E}">
        <p14:creationId xmlns:p14="http://schemas.microsoft.com/office/powerpoint/2010/main" val="113989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a:t>But de la diapositive : </a:t>
            </a:r>
            <a:r>
              <a:rPr lang="fr-CA" baseline="0" dirty="0"/>
              <a:t>Expliquer à quoi sert le </a:t>
            </a:r>
            <a:r>
              <a:rPr lang="fr-CA" i="1" baseline="0" dirty="0"/>
              <a:t>Guide alimentaire canadien</a:t>
            </a:r>
            <a:r>
              <a:rPr lang="fr-CA" baseline="0" dirty="0"/>
              <a:t>. Si vous ne disposez pas d’une connexion Internet, montrez ces images plutôt que la vidéo.</a:t>
            </a:r>
            <a:endParaRPr lang="en-CA" b="0" i="0" dirty="0"/>
          </a:p>
          <a:p>
            <a:endParaRPr lang="en-CA" b="0" i="0" dirty="0"/>
          </a:p>
          <a:p>
            <a:r>
              <a:rPr lang="fr-CA" b="1" baseline="0" dirty="0"/>
              <a:t>Personnel enseignant :</a:t>
            </a:r>
            <a:r>
              <a:rPr lang="fr-CA" baseline="0" dirty="0"/>
              <a:t> Voici un autre exemple illustrant la façon dont tirer parti du </a:t>
            </a:r>
            <a:r>
              <a:rPr lang="fr-CA" i="1" baseline="0" dirty="0"/>
              <a:t>Guide alimentaire canadien </a:t>
            </a:r>
            <a:r>
              <a:rPr lang="fr-CA" baseline="0" dirty="0"/>
              <a:t>pour la préparation d’un repas.</a:t>
            </a:r>
          </a:p>
          <a:p>
            <a:endParaRPr lang="en-CA" b="0" i="0" dirty="0"/>
          </a:p>
          <a:p>
            <a:pPr marL="0" marR="0" lvl="0" indent="0" algn="l" defTabSz="685800" rtl="0" eaLnBrk="1" fontAlgn="auto" latinLnBrk="0" hangingPunct="1">
              <a:lnSpc>
                <a:spcPct val="100000"/>
              </a:lnSpc>
              <a:spcBef>
                <a:spcPts val="0"/>
              </a:spcBef>
              <a:spcAft>
                <a:spcPts val="0"/>
              </a:spcAft>
              <a:buClrTx/>
              <a:buSzTx/>
              <a:buFontTx/>
              <a:buNone/>
              <a:tabLst/>
              <a:defRPr/>
            </a:pPr>
            <a:r>
              <a:rPr lang="fr-CA" baseline="0" dirty="0"/>
              <a:t>Remarque : Les aliments qui figurent à l’écran dans leur forme finie sont les suivants : lait dans une bouteille réutilisable, pomme, légumes coupés et roulé au poulet.</a:t>
            </a:r>
            <a:endParaRPr lang="en-CA" b="0" i="0" dirty="0"/>
          </a:p>
        </p:txBody>
      </p:sp>
      <p:sp>
        <p:nvSpPr>
          <p:cNvPr id="4" name="Slide Number Placeholder 3"/>
          <p:cNvSpPr>
            <a:spLocks noGrp="1"/>
          </p:cNvSpPr>
          <p:nvPr>
            <p:ph type="sldNum" sz="quarter" idx="5"/>
          </p:nvPr>
        </p:nvSpPr>
        <p:spPr/>
        <p:txBody>
          <a:bodyPr/>
          <a:lstStyle/>
          <a:p>
            <a:fld id="{A7DC23E1-D126-4970-B914-8923FD8A03F9}" type="slidenum">
              <a:rPr lang="en-CA" smtClean="0"/>
              <a:t>4</a:t>
            </a:fld>
            <a:endParaRPr lang="en-CA"/>
          </a:p>
        </p:txBody>
      </p:sp>
    </p:spTree>
    <p:extLst>
      <p:ext uri="{BB962C8B-B14F-4D97-AF65-F5344CB8AC3E}">
        <p14:creationId xmlns:p14="http://schemas.microsoft.com/office/powerpoint/2010/main" val="108133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a:t>But de la diapositive : </a:t>
            </a:r>
            <a:r>
              <a:rPr lang="fr-CA" baseline="0"/>
              <a:t>Récapituler les leçons 1 à 3.</a:t>
            </a:r>
            <a:endParaRPr lang="en-CA" b="0" i="0"/>
          </a:p>
          <a:p>
            <a:endParaRPr lang="en-CA" b="0" i="0"/>
          </a:p>
          <a:p>
            <a:r>
              <a:rPr lang="fr-CA" b="1" baseline="0"/>
              <a:t>Personnel enseignant : </a:t>
            </a:r>
            <a:r>
              <a:rPr lang="fr-CA" baseline="0"/>
              <a:t>Lisez la diapositive.</a:t>
            </a:r>
          </a:p>
        </p:txBody>
      </p:sp>
      <p:sp>
        <p:nvSpPr>
          <p:cNvPr id="4" name="Slide Number Placeholder 3"/>
          <p:cNvSpPr>
            <a:spLocks noGrp="1"/>
          </p:cNvSpPr>
          <p:nvPr>
            <p:ph type="sldNum" sz="quarter" idx="5"/>
          </p:nvPr>
        </p:nvSpPr>
        <p:spPr/>
        <p:txBody>
          <a:bodyPr/>
          <a:lstStyle/>
          <a:p>
            <a:fld id="{D1BBAC54-D860-4246-905B-2BF9BA77CFE5}" type="slidenum">
              <a:rPr lang="en-CA" smtClean="0"/>
              <a:t>5</a:t>
            </a:fld>
            <a:endParaRPr lang="en-CA"/>
          </a:p>
        </p:txBody>
      </p:sp>
    </p:spTree>
    <p:extLst>
      <p:ext uri="{BB962C8B-B14F-4D97-AF65-F5344CB8AC3E}">
        <p14:creationId xmlns:p14="http://schemas.microsoft.com/office/powerpoint/2010/main" val="342847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a:t>But de la diapositive : </a:t>
            </a:r>
            <a:r>
              <a:rPr lang="fr-CA" baseline="0" dirty="0"/>
              <a:t>Récapituler les leçons 1 à 3.</a:t>
            </a:r>
            <a:endParaRPr lang="en-CA" b="0" i="0" dirty="0"/>
          </a:p>
          <a:p>
            <a:endParaRPr lang="en-CA" b="0" i="0" dirty="0"/>
          </a:p>
          <a:p>
            <a:r>
              <a:rPr lang="fr-CA" b="1" baseline="0" dirty="0"/>
              <a:t>Personnel enseignant : </a:t>
            </a:r>
            <a:r>
              <a:rPr lang="fr-CA" baseline="0" dirty="0"/>
              <a:t>Lisez la diapositive.</a:t>
            </a:r>
          </a:p>
          <a:p>
            <a:endParaRPr lang="en-CA" dirty="0"/>
          </a:p>
        </p:txBody>
      </p:sp>
      <p:sp>
        <p:nvSpPr>
          <p:cNvPr id="4" name="Slide Number Placeholder 3"/>
          <p:cNvSpPr>
            <a:spLocks noGrp="1"/>
          </p:cNvSpPr>
          <p:nvPr>
            <p:ph type="sldNum" sz="quarter" idx="5"/>
          </p:nvPr>
        </p:nvSpPr>
        <p:spPr/>
        <p:txBody>
          <a:bodyPr/>
          <a:lstStyle/>
          <a:p>
            <a:fld id="{D1BBAC54-D860-4246-905B-2BF9BA77CFE5}" type="slidenum">
              <a:rPr lang="en-CA" smtClean="0"/>
              <a:t>6</a:t>
            </a:fld>
            <a:endParaRPr lang="en-CA"/>
          </a:p>
        </p:txBody>
      </p:sp>
    </p:spTree>
    <p:extLst>
      <p:ext uri="{BB962C8B-B14F-4D97-AF65-F5344CB8AC3E}">
        <p14:creationId xmlns:p14="http://schemas.microsoft.com/office/powerpoint/2010/main" val="25015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a:t>But de la diapositive : </a:t>
            </a:r>
            <a:r>
              <a:rPr lang="fr-CA" baseline="0"/>
              <a:t>Présenter l’activité.</a:t>
            </a:r>
            <a:endParaRPr lang="en-CA" b="0" i="0"/>
          </a:p>
          <a:p>
            <a:endParaRPr lang="en-CA" b="0" i="0"/>
          </a:p>
          <a:p>
            <a:r>
              <a:rPr lang="fr-CA" b="1" baseline="0"/>
              <a:t>Personnel enseignant : </a:t>
            </a:r>
            <a:r>
              <a:rPr lang="fr-CA" baseline="0"/>
              <a:t>Lisez la diapositive.</a:t>
            </a:r>
          </a:p>
          <a:p>
            <a:endParaRPr lang="en-CA" b="0" i="0"/>
          </a:p>
          <a:p>
            <a:r>
              <a:rPr lang="fr-CA" baseline="0"/>
              <a:t>Remarque : Les élèves peuvent effectuer l’activité en groupe ou individuellement.</a:t>
            </a:r>
          </a:p>
          <a:p>
            <a:endParaRPr lang="en-CA"/>
          </a:p>
        </p:txBody>
      </p:sp>
      <p:sp>
        <p:nvSpPr>
          <p:cNvPr id="4" name="Slide Number Placeholder 3"/>
          <p:cNvSpPr>
            <a:spLocks noGrp="1"/>
          </p:cNvSpPr>
          <p:nvPr>
            <p:ph type="sldNum" sz="quarter" idx="5"/>
          </p:nvPr>
        </p:nvSpPr>
        <p:spPr/>
        <p:txBody>
          <a:bodyPr/>
          <a:lstStyle/>
          <a:p>
            <a:fld id="{D1BBAC54-D860-4246-905B-2BF9BA77CFE5}" type="slidenum">
              <a:rPr lang="en-CA" smtClean="0"/>
              <a:t>7</a:t>
            </a:fld>
            <a:endParaRPr lang="en-CA"/>
          </a:p>
        </p:txBody>
      </p:sp>
    </p:spTree>
    <p:extLst>
      <p:ext uri="{BB962C8B-B14F-4D97-AF65-F5344CB8AC3E}">
        <p14:creationId xmlns:p14="http://schemas.microsoft.com/office/powerpoint/2010/main" val="89126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a:t>But de la diapositive : </a:t>
            </a:r>
            <a:r>
              <a:rPr lang="fr-CA" baseline="0" dirty="0"/>
              <a:t>Présenter l’activité.</a:t>
            </a:r>
            <a:endParaRPr lang="en-CA" b="0" i="0" dirty="0"/>
          </a:p>
          <a:p>
            <a:endParaRPr lang="en-CA" b="0" i="0" dirty="0"/>
          </a:p>
          <a:p>
            <a:pPr marL="0" marR="0" lvl="0" indent="0" algn="l" defTabSz="685800" rtl="0" eaLnBrk="1" fontAlgn="auto" latinLnBrk="0" hangingPunct="1">
              <a:lnSpc>
                <a:spcPct val="100000"/>
              </a:lnSpc>
              <a:spcBef>
                <a:spcPts val="0"/>
              </a:spcBef>
              <a:spcAft>
                <a:spcPts val="0"/>
              </a:spcAft>
              <a:buClrTx/>
              <a:buSzTx/>
              <a:buFontTx/>
              <a:buNone/>
              <a:tabLst/>
              <a:defRPr/>
            </a:pPr>
            <a:r>
              <a:rPr lang="fr-CA" b="1" baseline="0" dirty="0"/>
              <a:t>Personnel enseignant :</a:t>
            </a:r>
            <a:r>
              <a:rPr lang="fr-CA" baseline="0" dirty="0"/>
              <a:t> Lisez les instructions. Les fiches d’activité se trouvent dans le cahier d’activités de l’élève. Donnez à vos élèves l’occasion de faire preuve de créativité en choisissant le nom et le thème de leur camion-restaurant.</a:t>
            </a:r>
            <a:endParaRPr lang="en-CA" dirty="0"/>
          </a:p>
        </p:txBody>
      </p:sp>
      <p:sp>
        <p:nvSpPr>
          <p:cNvPr id="4" name="Slide Number Placeholder 3"/>
          <p:cNvSpPr>
            <a:spLocks noGrp="1"/>
          </p:cNvSpPr>
          <p:nvPr>
            <p:ph type="sldNum" sz="quarter" idx="5"/>
          </p:nvPr>
        </p:nvSpPr>
        <p:spPr/>
        <p:txBody>
          <a:bodyPr/>
          <a:lstStyle/>
          <a:p>
            <a:fld id="{D1BBAC54-D860-4246-905B-2BF9BA77CFE5}" type="slidenum">
              <a:rPr lang="en-CA" smtClean="0"/>
              <a:t>8</a:t>
            </a:fld>
            <a:endParaRPr lang="en-CA"/>
          </a:p>
        </p:txBody>
      </p:sp>
    </p:spTree>
    <p:extLst>
      <p:ext uri="{BB962C8B-B14F-4D97-AF65-F5344CB8AC3E}">
        <p14:creationId xmlns:p14="http://schemas.microsoft.com/office/powerpoint/2010/main" val="375185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a:t>But de la diapositive : </a:t>
            </a:r>
            <a:r>
              <a:rPr lang="fr-CA" baseline="0" dirty="0"/>
              <a:t>Faciliter l’activité.</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p>
          <a:p>
            <a:r>
              <a:rPr lang="fr-CA" b="1" baseline="0" dirty="0"/>
              <a:t>Personnel enseignant : </a:t>
            </a:r>
            <a:r>
              <a:rPr lang="fr-CA" baseline="0" dirty="0"/>
              <a:t>Lisez la diapositive. Les fiches d’activité se trouvent dans le cahier d’activités de l’élève. Donnez à vos élèves l’occasion de faire preuve de créativité en les laissant choisir les plats qui composeront leur menu et rédiger les descriptions qui figureront sur ce dernier. Rappelez aux élèves ce qui suit :</a:t>
            </a:r>
          </a:p>
          <a:p>
            <a:pPr marL="171450" indent="-171450">
              <a:buFontTx/>
              <a:buChar char="-"/>
            </a:pPr>
            <a:r>
              <a:rPr lang="fr-CA" baseline="0" dirty="0"/>
              <a:t>Chaque plat devrait comporter au moins un aliment de chaque catégorie d’aliments.</a:t>
            </a:r>
          </a:p>
          <a:p>
            <a:pPr marL="171450" indent="-171450">
              <a:buFontTx/>
              <a:buChar char="-"/>
            </a:pPr>
            <a:r>
              <a:rPr lang="fr-CA" baseline="0" dirty="0"/>
              <a:t>Ils peuvent agrémenter leurs plats de sauces et d’accompagnements.</a:t>
            </a:r>
          </a:p>
          <a:p>
            <a:pPr marL="171450" indent="-171450">
              <a:buFontTx/>
              <a:buChar char="-"/>
            </a:pPr>
            <a:endParaRPr lang="en-CA" b="0" i="0" dirty="0"/>
          </a:p>
          <a:p>
            <a:pPr marL="0" indent="0">
              <a:buFontTx/>
              <a:buNone/>
            </a:pPr>
            <a:r>
              <a:rPr lang="fr-CA" baseline="0" dirty="0"/>
              <a:t>Reportez-vous à la section « Parler d’alimentation avec les élèves », à la page 19 du guide de l’enseignant, pour savoir comment aborder tous les aliments d’une manière inclusive.</a:t>
            </a:r>
          </a:p>
          <a:p>
            <a:endParaRPr lang="en-CA" dirty="0"/>
          </a:p>
        </p:txBody>
      </p:sp>
      <p:sp>
        <p:nvSpPr>
          <p:cNvPr id="4" name="Slide Number Placeholder 3"/>
          <p:cNvSpPr>
            <a:spLocks noGrp="1"/>
          </p:cNvSpPr>
          <p:nvPr>
            <p:ph type="sldNum" sz="quarter" idx="5"/>
          </p:nvPr>
        </p:nvSpPr>
        <p:spPr/>
        <p:txBody>
          <a:bodyPr/>
          <a:lstStyle/>
          <a:p>
            <a:fld id="{D1BBAC54-D860-4246-905B-2BF9BA77CFE5}" type="slidenum">
              <a:rPr lang="en-CA" smtClean="0"/>
              <a:t>9</a:t>
            </a:fld>
            <a:endParaRPr lang="en-CA"/>
          </a:p>
        </p:txBody>
      </p:sp>
    </p:spTree>
    <p:extLst>
      <p:ext uri="{BB962C8B-B14F-4D97-AF65-F5344CB8AC3E}">
        <p14:creationId xmlns:p14="http://schemas.microsoft.com/office/powerpoint/2010/main" val="199130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59300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33287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69710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2378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F694D-9A8E-4B8E-9064-9559CB2376B0}" type="datetimeFigureOut">
              <a:rPr lang="en-CA" smtClean="0"/>
              <a:t>2022-01-18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212686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4F694D-9A8E-4B8E-9064-9559CB2376B0}"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40611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4F694D-9A8E-4B8E-9064-9559CB2376B0}" type="datetimeFigureOut">
              <a:rPr lang="en-CA" smtClean="0"/>
              <a:t>2022-01-18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19985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F694D-9A8E-4B8E-9064-9559CB2376B0}" type="datetimeFigureOut">
              <a:rPr lang="en-CA" smtClean="0"/>
              <a:t>2022-01-18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5986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F694D-9A8E-4B8E-9064-9559CB2376B0}" type="datetimeFigureOut">
              <a:rPr lang="en-CA" smtClean="0"/>
              <a:t>2022-01-18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409131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4F694D-9A8E-4B8E-9064-9559CB2376B0}"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339624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4F694D-9A8E-4B8E-9064-9559CB2376B0}" type="datetimeFigureOut">
              <a:rPr lang="en-CA" smtClean="0"/>
              <a:t>2022-01-18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30255-8C0F-41D2-B76D-5662F4EB020D}" type="slidenum">
              <a:rPr lang="en-CA" smtClean="0"/>
              <a:t>‹#›</a:t>
            </a:fld>
            <a:endParaRPr lang="en-CA"/>
          </a:p>
        </p:txBody>
      </p:sp>
    </p:spTree>
    <p:extLst>
      <p:ext uri="{BB962C8B-B14F-4D97-AF65-F5344CB8AC3E}">
        <p14:creationId xmlns:p14="http://schemas.microsoft.com/office/powerpoint/2010/main" val="280859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64F694D-9A8E-4B8E-9064-9559CB2376B0}" type="datetimeFigureOut">
              <a:rPr lang="en-CA" smtClean="0"/>
              <a:t>2022-01-18</a:t>
            </a:fld>
            <a:endParaRPr lang="en-CA"/>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30255-8C0F-41D2-B76D-5662F4EB020D}" type="slidenum">
              <a:rPr lang="en-CA" smtClean="0"/>
              <a:t>‹#›</a:t>
            </a:fld>
            <a:endParaRPr lang="en-CA"/>
          </a:p>
        </p:txBody>
      </p:sp>
    </p:spTree>
    <p:extLst>
      <p:ext uri="{BB962C8B-B14F-4D97-AF65-F5344CB8AC3E}">
        <p14:creationId xmlns:p14="http://schemas.microsoft.com/office/powerpoint/2010/main" val="237703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xml"/><Relationship Id="rId7" Type="http://schemas.openxmlformats.org/officeDocument/2006/relationships/image" Target="../media/image1.tif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image" Target="../media/image3.tiff"/></Relationships>
</file>

<file path=ppt/slides/_rels/slide10.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tags" Target="../tags/tag36.xml"/><Relationship Id="rId7" Type="http://schemas.openxmlformats.org/officeDocument/2006/relationships/image" Target="../media/image5.tif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tags" Target="../tags/tag40.xml"/><Relationship Id="rId7" Type="http://schemas.openxmlformats.org/officeDocument/2006/relationships/image" Target="../media/image5.tif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tiff"/><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47.xml"/><Relationship Id="rId7" Type="http://schemas.openxmlformats.org/officeDocument/2006/relationships/image" Target="../media/image14.tif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tiff"/><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jpeg"/><Relationship Id="rId2" Type="http://schemas.openxmlformats.org/officeDocument/2006/relationships/video" Target="https://player.vimeo.com/video/465817930?app_id=122963" TargetMode="External"/><Relationship Id="rId1" Type="http://schemas.openxmlformats.org/officeDocument/2006/relationships/tags" Target="../tags/tag8.xml"/><Relationship Id="rId6" Type="http://schemas.openxmlformats.org/officeDocument/2006/relationships/image" Target="../media/image5.tiff"/><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12.xml"/><Relationship Id="rId7" Type="http://schemas.openxmlformats.org/officeDocument/2006/relationships/notesSlide" Target="../notesSlides/notesSlide4.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10" Type="http://schemas.openxmlformats.org/officeDocument/2006/relationships/image" Target="../media/image8.jpeg"/><Relationship Id="rId4" Type="http://schemas.openxmlformats.org/officeDocument/2006/relationships/tags" Target="../tags/tag13.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tiff"/><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tiff"/><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23.xml"/><Relationship Id="rId7" Type="http://schemas.openxmlformats.org/officeDocument/2006/relationships/image" Target="../media/image9.tif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tags" Target="../tags/tag27.xml"/><Relationship Id="rId7" Type="http://schemas.openxmlformats.org/officeDocument/2006/relationships/notesSlide" Target="../notesSlides/notesSlide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10.tiff"/></Relationships>
</file>

<file path=ppt/slides/_rels/slide9.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tags" Target="../tags/tag32.xml"/><Relationship Id="rId7" Type="http://schemas.openxmlformats.org/officeDocument/2006/relationships/image" Target="../media/image5.tif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3C1141-0624-3F4C-BE59-205525CC40E5}"/>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2700" y="2286000"/>
            <a:ext cx="9131300" cy="2857500"/>
          </a:xfrm>
          <a:prstGeom prst="rect">
            <a:avLst/>
          </a:prstGeom>
        </p:spPr>
      </p:pic>
      <p:sp>
        <p:nvSpPr>
          <p:cNvPr id="8" name="Title 1">
            <a:extLst>
              <a:ext uri="{FF2B5EF4-FFF2-40B4-BE49-F238E27FC236}">
                <a16:creationId xmlns:a16="http://schemas.microsoft.com/office/drawing/2014/main" id="{1F91ECED-0E28-A14C-B112-45FA8DD3C862}"/>
              </a:ext>
            </a:extLst>
          </p:cNvPr>
          <p:cNvSpPr txBox="1">
            <a:spLocks/>
          </p:cNvSpPr>
          <p:nvPr>
            <p:custDataLst>
              <p:tags r:id="rId2"/>
            </p:custDataLst>
          </p:nvPr>
        </p:nvSpPr>
        <p:spPr>
          <a:xfrm>
            <a:off x="577516" y="902118"/>
            <a:ext cx="6858000" cy="1790700"/>
          </a:xfrm>
          <a:prstGeom prst="rect">
            <a:avLst/>
          </a:prstGeom>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spcBef>
                <a:spcPts val="300"/>
              </a:spcBef>
            </a:pPr>
            <a:r>
              <a:rPr lang="fr-CA" sz="3300" baseline="0" dirty="0">
                <a:solidFill>
                  <a:srgbClr val="00A3DB"/>
                </a:solidFill>
                <a:latin typeface="Impact"/>
                <a:ea typeface="+mn-ea"/>
                <a:cs typeface="+mn-cs"/>
              </a:rPr>
              <a:t>LEÇON 4</a:t>
            </a:r>
            <a:br>
              <a:rPr lang="en-CA" sz="3300" dirty="0">
                <a:latin typeface="Impact" panose="020B0806030902050204" pitchFamily="34" charset="0"/>
                <a:ea typeface="+mn-ea"/>
                <a:cs typeface="+mn-cs"/>
              </a:rPr>
            </a:br>
            <a:r>
              <a:rPr lang="fr-CA" sz="3300" baseline="0" dirty="0">
                <a:solidFill>
                  <a:srgbClr val="00A3DB"/>
                </a:solidFill>
                <a:latin typeface="Impact"/>
                <a:ea typeface="+mn-ea"/>
                <a:cs typeface="+mn-cs"/>
              </a:rPr>
              <a:t>MISSION CAMION-RESTAURANT</a:t>
            </a:r>
          </a:p>
        </p:txBody>
      </p:sp>
      <p:sp>
        <p:nvSpPr>
          <p:cNvPr id="10" name="Title 1">
            <a:extLst>
              <a:ext uri="{FF2B5EF4-FFF2-40B4-BE49-F238E27FC236}">
                <a16:creationId xmlns:a16="http://schemas.microsoft.com/office/drawing/2014/main" id="{7D7344FA-4C85-0F49-A286-54E34B5E13EB}"/>
              </a:ext>
            </a:extLst>
          </p:cNvPr>
          <p:cNvSpPr txBox="1">
            <a:spLocks/>
          </p:cNvSpPr>
          <p:nvPr>
            <p:custDataLst>
              <p:tags r:id="rId3"/>
            </p:custDataLst>
          </p:nvPr>
        </p:nvSpPr>
        <p:spPr>
          <a:xfrm>
            <a:off x="528145" y="291628"/>
            <a:ext cx="4256690" cy="40993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2100" baseline="0">
                <a:latin typeface="Georgia" panose="02040502050405020303" pitchFamily="18" charset="0"/>
              </a:rPr>
              <a:t>Des aliments pour moi</a:t>
            </a:r>
          </a:p>
        </p:txBody>
      </p:sp>
      <p:pic>
        <p:nvPicPr>
          <p:cNvPr id="9" name="Picture 8">
            <a:extLst>
              <a:ext uri="{FF2B5EF4-FFF2-40B4-BE49-F238E27FC236}">
                <a16:creationId xmlns:a16="http://schemas.microsoft.com/office/drawing/2014/main" id="{0D30F652-51D8-364A-A6B9-748F3CF3239B}"/>
              </a:ext>
            </a:extLst>
          </p:cNvPr>
          <p:cNvPicPr>
            <a:picLocks noChangeAspect="1"/>
          </p:cNvPicPr>
          <p:nvPr>
            <p:custDataLst>
              <p:tags r:id="rId4"/>
            </p:custDataLst>
          </p:nvPr>
        </p:nvPicPr>
        <p:blipFill>
          <a:blip r:embed="rId8"/>
          <a:stretch>
            <a:fillRect/>
          </a:stretch>
        </p:blipFill>
        <p:spPr>
          <a:xfrm>
            <a:off x="6392862" y="4356323"/>
            <a:ext cx="2487085" cy="447675"/>
          </a:xfrm>
          <a:prstGeom prst="rect">
            <a:avLst/>
          </a:prstGeom>
        </p:spPr>
      </p:pic>
      <p:pic>
        <p:nvPicPr>
          <p:cNvPr id="7" name="Picture 6">
            <a:extLst>
              <a:ext uri="{FF2B5EF4-FFF2-40B4-BE49-F238E27FC236}">
                <a16:creationId xmlns:a16="http://schemas.microsoft.com/office/drawing/2014/main" id="{54F82CB2-25AA-1B4E-8F7E-D2A3D12CCE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512" y="-10391"/>
            <a:ext cx="2717804" cy="1057879"/>
          </a:xfrm>
          <a:prstGeom prst="rect">
            <a:avLst/>
          </a:prstGeom>
        </p:spPr>
      </p:pic>
    </p:spTree>
    <p:extLst>
      <p:ext uri="{BB962C8B-B14F-4D97-AF65-F5344CB8AC3E}">
        <p14:creationId xmlns:p14="http://schemas.microsoft.com/office/powerpoint/2010/main" val="354486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C5BA-F425-4685-BCDF-C528BB250040}"/>
              </a:ext>
            </a:extLst>
          </p:cNvPr>
          <p:cNvSpPr>
            <a:spLocks noGrp="1"/>
          </p:cNvSpPr>
          <p:nvPr>
            <p:ph type="title"/>
            <p:custDataLst>
              <p:tags r:id="rId1"/>
            </p:custDataLst>
          </p:nvPr>
        </p:nvSpPr>
        <p:spPr>
          <a:xfrm>
            <a:off x="628650" y="1005364"/>
            <a:ext cx="7886700" cy="994172"/>
          </a:xfrm>
        </p:spPr>
        <p:txBody>
          <a:bodyPr anchor="t">
            <a:normAutofit/>
          </a:bodyPr>
          <a:lstStyle/>
          <a:p>
            <a:pPr defTabSz="457200"/>
            <a:r>
              <a:rPr lang="fr-CA" sz="2400" baseline="0" dirty="0">
                <a:solidFill>
                  <a:srgbClr val="00A3DB"/>
                </a:solidFill>
                <a:latin typeface="Impact" panose="020B0806030902050204" pitchFamily="34" charset="0"/>
                <a:ea typeface="+mn-ea"/>
                <a:cs typeface="+mn-cs"/>
              </a:rPr>
              <a:t>PARTIE 3 : CRÉE UNE VARIANTE</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custDataLst>
              <p:tags r:id="rId2"/>
            </p:custDataLst>
          </p:nvPr>
        </p:nvSpPr>
        <p:spPr>
          <a:xfrm>
            <a:off x="628650" y="1684233"/>
            <a:ext cx="4806315" cy="3149024"/>
          </a:xfrm>
        </p:spPr>
        <p:txBody>
          <a:bodyPr>
            <a:normAutofit fontScale="92500" lnSpcReduction="10000"/>
          </a:bodyPr>
          <a:lstStyle/>
          <a:p>
            <a:pPr marL="0" indent="0">
              <a:buNone/>
            </a:pPr>
            <a:r>
              <a:rPr lang="fr-CA" sz="1800" baseline="0" dirty="0">
                <a:latin typeface="Georgia" panose="02040502050405020303" pitchFamily="18" charset="0"/>
              </a:rPr>
              <a:t>Certains clients peuvent avoir des </a:t>
            </a:r>
            <a:r>
              <a:rPr lang="fr-CA" sz="1800" dirty="0">
                <a:latin typeface="Georgia" panose="02040502050405020303" pitchFamily="18" charset="0"/>
              </a:rPr>
              <a:t>préférences </a:t>
            </a:r>
            <a:r>
              <a:rPr lang="fr-CA" sz="1800" baseline="0" dirty="0">
                <a:latin typeface="Georgia" panose="02040502050405020303" pitchFamily="18" charset="0"/>
              </a:rPr>
              <a:t>ou des </a:t>
            </a:r>
            <a:r>
              <a:rPr lang="fr-CA" sz="1800" dirty="0">
                <a:latin typeface="Georgia" panose="02040502050405020303" pitchFamily="18" charset="0"/>
              </a:rPr>
              <a:t>besoins </a:t>
            </a:r>
            <a:r>
              <a:rPr lang="fr-CA" sz="1800" baseline="0" dirty="0">
                <a:latin typeface="Georgia" panose="02040502050405020303" pitchFamily="18" charset="0"/>
              </a:rPr>
              <a:t>alimentaires différents.</a:t>
            </a:r>
          </a:p>
          <a:p>
            <a:endParaRPr lang="en-CA" sz="1900" dirty="0">
              <a:latin typeface="Georgia" panose="02040502050405020303" pitchFamily="18" charset="0"/>
            </a:endParaRPr>
          </a:p>
          <a:p>
            <a:pPr marL="0" indent="0">
              <a:buNone/>
            </a:pPr>
            <a:r>
              <a:rPr lang="fr-CA" sz="1800" baseline="0" dirty="0">
                <a:latin typeface="Georgia" panose="02040502050405020303" pitchFamily="18" charset="0"/>
              </a:rPr>
              <a:t>Choisis l’un de tes plats et transforme-le en un </a:t>
            </a:r>
            <a:r>
              <a:rPr lang="fr-CA" sz="1800" dirty="0">
                <a:latin typeface="Georgia" panose="02040502050405020303" pitchFamily="18" charset="0"/>
              </a:rPr>
              <a:t>mets ovo-</a:t>
            </a:r>
            <a:r>
              <a:rPr lang="fr-CA" sz="1800" dirty="0" err="1">
                <a:latin typeface="Georgia" panose="02040502050405020303" pitchFamily="18" charset="0"/>
              </a:rPr>
              <a:t>lacto</a:t>
            </a:r>
            <a:r>
              <a:rPr lang="fr-CA" sz="1800" dirty="0">
                <a:latin typeface="Georgia" panose="02040502050405020303" pitchFamily="18" charset="0"/>
              </a:rPr>
              <a:t>-végétarien.</a:t>
            </a:r>
          </a:p>
          <a:p>
            <a:pPr lvl="1"/>
            <a:r>
              <a:rPr lang="fr-CA" sz="1500" baseline="0" dirty="0">
                <a:latin typeface="Georgia" panose="02040502050405020303" pitchFamily="18" charset="0"/>
              </a:rPr>
              <a:t>Il existe différents régimes alimentaires végétariens, mais l’un des plus communs est l’ovo-</a:t>
            </a:r>
            <a:r>
              <a:rPr lang="fr-CA" sz="1500" baseline="0" dirty="0" err="1">
                <a:latin typeface="Georgia" panose="02040502050405020303" pitchFamily="18" charset="0"/>
              </a:rPr>
              <a:t>lacto</a:t>
            </a:r>
            <a:r>
              <a:rPr lang="fr-CA" sz="1500" baseline="0" dirty="0">
                <a:latin typeface="Georgia" panose="02040502050405020303" pitchFamily="18" charset="0"/>
              </a:rPr>
              <a:t>-végétarisme.</a:t>
            </a:r>
          </a:p>
          <a:p>
            <a:pPr lvl="1"/>
            <a:r>
              <a:rPr lang="fr-CA" sz="1500" baseline="0" dirty="0">
                <a:latin typeface="Georgia" panose="02040502050405020303" pitchFamily="18" charset="0"/>
              </a:rPr>
              <a:t>Les ovo-</a:t>
            </a:r>
            <a:r>
              <a:rPr lang="fr-CA" sz="1500" baseline="0" dirty="0" err="1">
                <a:latin typeface="Georgia" panose="02040502050405020303" pitchFamily="18" charset="0"/>
              </a:rPr>
              <a:t>lacto</a:t>
            </a:r>
            <a:r>
              <a:rPr lang="fr-CA" sz="1500" baseline="0" dirty="0">
                <a:latin typeface="Georgia" panose="02040502050405020303" pitchFamily="18" charset="0"/>
              </a:rPr>
              <a:t>-végétariens ne mangent pas de viande rouge, de volaille ou de poisson, mais ils consomment des produits laitiers et des œufs.</a:t>
            </a:r>
          </a:p>
          <a:p>
            <a:pPr lvl="1"/>
            <a:r>
              <a:rPr lang="fr-CA" sz="1500" baseline="0" dirty="0">
                <a:latin typeface="Georgia" panose="02040502050405020303" pitchFamily="18" charset="0"/>
              </a:rPr>
              <a:t>Si tous tes plats sont déjà végétariens, crée une variante qui répondrait à un besoin alimentaire différent (par exemple une allergie aux noix).</a:t>
            </a:r>
            <a:endParaRPr lang="en-CA" sz="1300" dirty="0">
              <a:latin typeface="Georgia" panose="02040502050405020303" pitchFamily="18" charset="0"/>
            </a:endParaRPr>
          </a:p>
        </p:txBody>
      </p:sp>
      <p:pic>
        <p:nvPicPr>
          <p:cNvPr id="7" name="Picture 6">
            <a:extLst>
              <a:ext uri="{FF2B5EF4-FFF2-40B4-BE49-F238E27FC236}">
                <a16:creationId xmlns:a16="http://schemas.microsoft.com/office/drawing/2014/main" id="{1D96DF66-911F-F94B-8F0D-6306077FCDCD}"/>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8F46D86E-C9EB-5F4F-A9BC-71DA8691DE85}"/>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5430997" y="999120"/>
            <a:ext cx="3314700" cy="3937000"/>
          </a:xfrm>
          <a:prstGeom prst="rect">
            <a:avLst/>
          </a:prstGeom>
        </p:spPr>
      </p:pic>
    </p:spTree>
    <p:extLst>
      <p:ext uri="{BB962C8B-B14F-4D97-AF65-F5344CB8AC3E}">
        <p14:creationId xmlns:p14="http://schemas.microsoft.com/office/powerpoint/2010/main" val="194344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C5BA-F425-4685-BCDF-C528BB250040}"/>
              </a:ext>
            </a:extLst>
          </p:cNvPr>
          <p:cNvSpPr>
            <a:spLocks noGrp="1"/>
          </p:cNvSpPr>
          <p:nvPr>
            <p:ph type="title"/>
            <p:custDataLst>
              <p:tags r:id="rId1"/>
            </p:custDataLst>
          </p:nvPr>
        </p:nvSpPr>
        <p:spPr>
          <a:xfrm>
            <a:off x="628650" y="1005364"/>
            <a:ext cx="7886700" cy="994172"/>
          </a:xfrm>
        </p:spPr>
        <p:txBody>
          <a:bodyPr anchor="t">
            <a:normAutofit/>
          </a:bodyPr>
          <a:lstStyle/>
          <a:p>
            <a:pPr defTabSz="457200"/>
            <a:r>
              <a:rPr lang="fr-CA" sz="2400" baseline="0" dirty="0">
                <a:solidFill>
                  <a:srgbClr val="00A3DB"/>
                </a:solidFill>
                <a:latin typeface="Impact" panose="020B0806030902050204" pitchFamily="34" charset="0"/>
                <a:ea typeface="+mn-ea"/>
                <a:cs typeface="+mn-cs"/>
              </a:rPr>
              <a:t>PARTIE 4 : TIENS COMPTE DES FACTEURS QUI </a:t>
            </a:r>
            <a:br>
              <a:rPr lang="en-CA" sz="2400" dirty="0">
                <a:solidFill>
                  <a:srgbClr val="00A3DB"/>
                </a:solidFill>
                <a:latin typeface="Impact" panose="020B0806030902050204" pitchFamily="34" charset="0"/>
                <a:ea typeface="+mn-ea"/>
                <a:cs typeface="+mn-cs"/>
              </a:rPr>
            </a:br>
            <a:r>
              <a:rPr lang="fr-CA" sz="2400" baseline="0" dirty="0">
                <a:solidFill>
                  <a:srgbClr val="00A3DB"/>
                </a:solidFill>
                <a:latin typeface="Impact" panose="020B0806030902050204" pitchFamily="34" charset="0"/>
                <a:ea typeface="+mn-ea"/>
                <a:cs typeface="+mn-cs"/>
              </a:rPr>
              <a:t>INFLUENCENT LES CHOIX ALIMENTAIRES</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custDataLst>
              <p:tags r:id="rId2"/>
            </p:custDataLst>
          </p:nvPr>
        </p:nvSpPr>
        <p:spPr>
          <a:xfrm>
            <a:off x="628650" y="1530647"/>
            <a:ext cx="5040630" cy="3226635"/>
          </a:xfrm>
        </p:spPr>
        <p:txBody>
          <a:bodyPr>
            <a:normAutofit/>
          </a:bodyPr>
          <a:lstStyle/>
          <a:p>
            <a:pPr>
              <a:buFontTx/>
              <a:buChar char="-"/>
            </a:pPr>
            <a:endParaRPr lang="en-CA" sz="1800" dirty="0">
              <a:latin typeface="Georgia" panose="02040502050405020303" pitchFamily="18" charset="0"/>
            </a:endParaRPr>
          </a:p>
          <a:p>
            <a:pPr marL="0" indent="0">
              <a:buNone/>
            </a:pPr>
            <a:r>
              <a:rPr lang="fr-CA" sz="1800" baseline="0" dirty="0">
                <a:latin typeface="Georgia" panose="02040502050405020303" pitchFamily="18" charset="0"/>
              </a:rPr>
              <a:t>Sélectionne un autre plat.</a:t>
            </a:r>
          </a:p>
          <a:p>
            <a:pPr marL="0" indent="0">
              <a:buNone/>
            </a:pPr>
            <a:endParaRPr lang="en-CA" sz="1800" dirty="0">
              <a:latin typeface="Georgia" panose="02040502050405020303" pitchFamily="18" charset="0"/>
            </a:endParaRPr>
          </a:p>
          <a:p>
            <a:pPr marL="0" indent="0">
              <a:buNone/>
            </a:pPr>
            <a:r>
              <a:rPr lang="fr-CA" sz="1800" baseline="0" dirty="0">
                <a:latin typeface="Georgia" panose="02040502050405020303" pitchFamily="18" charset="0"/>
              </a:rPr>
              <a:t>Choisis trois des aliments essentiels utilisés pour le préparer.</a:t>
            </a:r>
          </a:p>
          <a:p>
            <a:pPr marL="0" indent="0">
              <a:buNone/>
            </a:pPr>
            <a:endParaRPr lang="en-CA" sz="1800" dirty="0">
              <a:latin typeface="Georgia" panose="02040502050405020303" pitchFamily="18" charset="0"/>
            </a:endParaRPr>
          </a:p>
          <a:p>
            <a:pPr marL="0" indent="0">
              <a:buNone/>
            </a:pPr>
            <a:r>
              <a:rPr lang="fr-CA" sz="1800" baseline="0" dirty="0">
                <a:latin typeface="Georgia" panose="02040502050405020303" pitchFamily="18" charset="0"/>
              </a:rPr>
              <a:t>Énumère les trois facteurs principaux qui ont influé sur ta décision et explique l’influence de chaque facteur sur toi.</a:t>
            </a:r>
          </a:p>
          <a:p>
            <a:endParaRPr lang="en-CA" sz="1800" dirty="0">
              <a:latin typeface="Georgia" panose="02040502050405020303" pitchFamily="18" charset="0"/>
            </a:endParaRPr>
          </a:p>
        </p:txBody>
      </p:sp>
      <p:pic>
        <p:nvPicPr>
          <p:cNvPr id="7" name="Picture 6">
            <a:extLst>
              <a:ext uri="{FF2B5EF4-FFF2-40B4-BE49-F238E27FC236}">
                <a16:creationId xmlns:a16="http://schemas.microsoft.com/office/drawing/2014/main" id="{AE4FD7A8-DE77-4749-9825-DD5A9B562170}"/>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8" name="Picture 7">
            <a:extLst>
              <a:ext uri="{FF2B5EF4-FFF2-40B4-BE49-F238E27FC236}">
                <a16:creationId xmlns:a16="http://schemas.microsoft.com/office/drawing/2014/main" id="{367EC666-6C7E-1D41-B950-813398A19EBE}"/>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5548122" y="1005364"/>
            <a:ext cx="3314700" cy="3937000"/>
          </a:xfrm>
          <a:prstGeom prst="rect">
            <a:avLst/>
          </a:prstGeom>
        </p:spPr>
      </p:pic>
    </p:spTree>
    <p:extLst>
      <p:ext uri="{BB962C8B-B14F-4D97-AF65-F5344CB8AC3E}">
        <p14:creationId xmlns:p14="http://schemas.microsoft.com/office/powerpoint/2010/main" val="165228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B1B-AD0F-4BF1-83D9-7BDBED775FBD}"/>
              </a:ext>
            </a:extLst>
          </p:cNvPr>
          <p:cNvSpPr>
            <a:spLocks noGrp="1"/>
          </p:cNvSpPr>
          <p:nvPr>
            <p:ph type="title"/>
            <p:custDataLst>
              <p:tags r:id="rId1"/>
            </p:custDataLst>
          </p:nvPr>
        </p:nvSpPr>
        <p:spPr>
          <a:xfrm>
            <a:off x="628650" y="955785"/>
            <a:ext cx="7886700" cy="994172"/>
          </a:xfrm>
        </p:spPr>
        <p:txBody>
          <a:bodyPr anchor="t">
            <a:normAutofit/>
          </a:bodyPr>
          <a:lstStyle/>
          <a:p>
            <a:r>
              <a:rPr lang="fr-CA" sz="2400" baseline="0" dirty="0">
                <a:solidFill>
                  <a:srgbClr val="00A3DB"/>
                </a:solidFill>
                <a:latin typeface="Impact" panose="020B0806030902050204" pitchFamily="34" charset="0"/>
              </a:rPr>
              <a:t>RÉFLEXION</a:t>
            </a:r>
          </a:p>
        </p:txBody>
      </p:sp>
      <p:sp>
        <p:nvSpPr>
          <p:cNvPr id="3" name="Content Placeholder 2">
            <a:extLst>
              <a:ext uri="{FF2B5EF4-FFF2-40B4-BE49-F238E27FC236}">
                <a16:creationId xmlns:a16="http://schemas.microsoft.com/office/drawing/2014/main" id="{1D480196-CA87-4358-B7E7-A65DE7A31178}"/>
              </a:ext>
            </a:extLst>
          </p:cNvPr>
          <p:cNvSpPr>
            <a:spLocks noGrp="1"/>
          </p:cNvSpPr>
          <p:nvPr>
            <p:ph idx="1"/>
            <p:custDataLst>
              <p:tags r:id="rId2"/>
            </p:custDataLst>
          </p:nvPr>
        </p:nvSpPr>
        <p:spPr>
          <a:xfrm>
            <a:off x="628650" y="1561792"/>
            <a:ext cx="7886700" cy="3263504"/>
          </a:xfrm>
        </p:spPr>
        <p:txBody>
          <a:bodyPr/>
          <a:lstStyle/>
          <a:p>
            <a:pPr marL="342900" indent="-342900">
              <a:buFont typeface="+mj-lt"/>
              <a:buAutoNum type="arabicPeriod"/>
            </a:pPr>
            <a:r>
              <a:rPr lang="fr-CA" sz="1800" baseline="0">
                <a:latin typeface="Georgia" panose="02040502050405020303" pitchFamily="18" charset="0"/>
              </a:rPr>
              <a:t>La santé ou la nutrition faisaient-elles partie des facteurs dont tu as tenu compte au moment de choisir tes ingrédients? Pourquoi?</a:t>
            </a:r>
          </a:p>
          <a:p>
            <a:pPr marL="342900" indent="-342900">
              <a:buFont typeface="+mj-lt"/>
              <a:buAutoNum type="arabicPeriod"/>
            </a:pPr>
            <a:endParaRPr lang="en-CA" sz="1800" dirty="0">
              <a:latin typeface="Georgia" panose="02040502050405020303" pitchFamily="18" charset="0"/>
            </a:endParaRPr>
          </a:p>
          <a:p>
            <a:pPr marL="342900" indent="-342900">
              <a:buFont typeface="+mj-lt"/>
              <a:buAutoNum type="arabicPeriod"/>
            </a:pPr>
            <a:r>
              <a:rPr lang="fr-CA" sz="1800" baseline="0">
                <a:latin typeface="Georgia" panose="02040502050405020303" pitchFamily="18" charset="0"/>
              </a:rPr>
              <a:t>Quelle difficulté inattendue as-tu rencontrée au moment d’élaborer le menu de ton camion-restaurant? Comment l’as-tu résolue?</a:t>
            </a:r>
          </a:p>
          <a:p>
            <a:pPr marL="342900" indent="-342900">
              <a:buFont typeface="+mj-lt"/>
              <a:buAutoNum type="arabicPeriod"/>
            </a:pPr>
            <a:endParaRPr lang="en-CA" sz="1800" dirty="0">
              <a:latin typeface="Georgia" panose="02040502050405020303" pitchFamily="18" charset="0"/>
            </a:endParaRPr>
          </a:p>
          <a:p>
            <a:pPr marL="342900" indent="-342900">
              <a:buFont typeface="+mj-lt"/>
              <a:buAutoNum type="arabicPeriod"/>
            </a:pPr>
            <a:r>
              <a:rPr lang="fr-CA" sz="1800" baseline="0">
                <a:latin typeface="Georgia" panose="02040502050405020303" pitchFamily="18" charset="0"/>
              </a:rPr>
              <a:t>Quels facteurs privilégies-tu lorsque tu ne manges pas à la maison?</a:t>
            </a:r>
          </a:p>
          <a:p>
            <a:endParaRPr lang="en-CA" dirty="0"/>
          </a:p>
        </p:txBody>
      </p:sp>
      <p:pic>
        <p:nvPicPr>
          <p:cNvPr id="5" name="Picture 4">
            <a:extLst>
              <a:ext uri="{FF2B5EF4-FFF2-40B4-BE49-F238E27FC236}">
                <a16:creationId xmlns:a16="http://schemas.microsoft.com/office/drawing/2014/main" id="{2BD6CD80-1158-B74F-938F-2E21723064C3}"/>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42708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B1B-AD0F-4BF1-83D9-7BDBED775FBD}"/>
              </a:ext>
            </a:extLst>
          </p:cNvPr>
          <p:cNvSpPr>
            <a:spLocks noGrp="1"/>
          </p:cNvSpPr>
          <p:nvPr>
            <p:ph type="title"/>
            <p:custDataLst>
              <p:tags r:id="rId1"/>
            </p:custDataLst>
          </p:nvPr>
        </p:nvSpPr>
        <p:spPr>
          <a:xfrm>
            <a:off x="432908" y="1104041"/>
            <a:ext cx="7886700" cy="994172"/>
          </a:xfrm>
        </p:spPr>
        <p:txBody>
          <a:bodyPr anchor="t">
            <a:normAutofit fontScale="90000"/>
          </a:bodyPr>
          <a:lstStyle/>
          <a:p>
            <a:r>
              <a:rPr lang="fr-CA" sz="2400" baseline="0" dirty="0">
                <a:solidFill>
                  <a:srgbClr val="00A3DB"/>
                </a:solidFill>
                <a:latin typeface="Impact" panose="020B0806030902050204" pitchFamily="34" charset="0"/>
              </a:rPr>
              <a:t>FACULTATIF : ACTIVITÉ COMPLÉMENTAIRE POUR MISSION CAMION-RESTAURANT EN ENGLISH LANGUAGE ARTS, FRENCH LANGUAGE ARTS ET FRANÇAIS LANGUE PREMIÈRE</a:t>
            </a:r>
          </a:p>
        </p:txBody>
      </p:sp>
      <p:sp>
        <p:nvSpPr>
          <p:cNvPr id="3" name="Content Placeholder 2">
            <a:extLst>
              <a:ext uri="{FF2B5EF4-FFF2-40B4-BE49-F238E27FC236}">
                <a16:creationId xmlns:a16="http://schemas.microsoft.com/office/drawing/2014/main" id="{1D480196-CA87-4358-B7E7-A65DE7A31178}"/>
              </a:ext>
            </a:extLst>
          </p:cNvPr>
          <p:cNvSpPr>
            <a:spLocks noGrp="1"/>
          </p:cNvSpPr>
          <p:nvPr>
            <p:ph idx="1"/>
            <p:custDataLst>
              <p:tags r:id="rId2"/>
            </p:custDataLst>
          </p:nvPr>
        </p:nvSpPr>
        <p:spPr>
          <a:xfrm>
            <a:off x="2456242" y="2231563"/>
            <a:ext cx="6455664" cy="2977041"/>
          </a:xfrm>
        </p:spPr>
        <p:txBody>
          <a:bodyPr>
            <a:normAutofit fontScale="92500" lnSpcReduction="10000"/>
          </a:bodyPr>
          <a:lstStyle/>
          <a:p>
            <a:pPr marL="0" indent="0">
              <a:buNone/>
            </a:pPr>
            <a:r>
              <a:rPr lang="fr-CA" sz="2000" baseline="0" dirty="0">
                <a:solidFill>
                  <a:srgbClr val="00A3DB"/>
                </a:solidFill>
                <a:latin typeface="Impact" panose="020B0806030902050204" pitchFamily="34" charset="0"/>
              </a:rPr>
              <a:t>ACTIVITÉ : PUBLICITÉ RADIOPHONIQUE OU VIDÉO</a:t>
            </a:r>
          </a:p>
          <a:p>
            <a:pPr marL="0" indent="0">
              <a:buNone/>
            </a:pPr>
            <a:r>
              <a:rPr lang="fr-CA" sz="1900" baseline="0" dirty="0">
                <a:latin typeface="Georgia" panose="02040502050405020303" pitchFamily="18" charset="0"/>
              </a:rPr>
              <a:t>Maintenant que ton camion-restaurant existe, il est temps d’en faire la publicité.</a:t>
            </a:r>
          </a:p>
          <a:p>
            <a:pPr marL="0" indent="0">
              <a:buNone/>
            </a:pPr>
            <a:endParaRPr lang="en-CA" sz="1900" dirty="0">
              <a:latin typeface="Georgia" panose="02040502050405020303" pitchFamily="18" charset="0"/>
            </a:endParaRPr>
          </a:p>
          <a:p>
            <a:pPr marL="0" indent="0">
              <a:buNone/>
            </a:pPr>
            <a:r>
              <a:rPr lang="fr-CA" sz="1900" baseline="0" dirty="0">
                <a:latin typeface="Georgia" panose="02040502050405020303" pitchFamily="18" charset="0"/>
              </a:rPr>
              <a:t>Crée une annonce radiophonique ou vidéo de 30 secondes qui informera les gens au sujet de ton nouveau camion-restaurant et qui les incitera à venir essayer tes plats.</a:t>
            </a:r>
          </a:p>
          <a:p>
            <a:pPr marL="0" indent="0">
              <a:buNone/>
            </a:pPr>
            <a:endParaRPr lang="en-CA" sz="1900" dirty="0">
              <a:latin typeface="Georgia" panose="02040502050405020303" pitchFamily="18" charset="0"/>
            </a:endParaRPr>
          </a:p>
          <a:p>
            <a:pPr marL="0" indent="0">
              <a:buNone/>
            </a:pPr>
            <a:r>
              <a:rPr lang="fr-FR" sz="1900" baseline="0" dirty="0">
                <a:latin typeface="Georgia" panose="02040502050405020303" pitchFamily="18" charset="0"/>
              </a:rPr>
              <a:t>Tu ne disposes que de 30 secondes, donc planifie avec soin ce que tu vas dire et la façon dont tu vas le faire.</a:t>
            </a:r>
            <a:endParaRPr lang="en-CA" sz="1900" dirty="0">
              <a:latin typeface="Impact" panose="020B0806030902050204" pitchFamily="34" charset="0"/>
            </a:endParaRPr>
          </a:p>
        </p:txBody>
      </p:sp>
      <p:pic>
        <p:nvPicPr>
          <p:cNvPr id="15" name="Picture 14">
            <a:extLst>
              <a:ext uri="{FF2B5EF4-FFF2-40B4-BE49-F238E27FC236}">
                <a16:creationId xmlns:a16="http://schemas.microsoft.com/office/drawing/2014/main" id="{63BF8BE1-A7E5-9642-8112-3BF13CA5DD97}"/>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269825" y="2176272"/>
            <a:ext cx="2043766" cy="2043766"/>
          </a:xfrm>
          <a:prstGeom prst="rect">
            <a:avLst/>
          </a:prstGeom>
        </p:spPr>
      </p:pic>
      <p:pic>
        <p:nvPicPr>
          <p:cNvPr id="16" name="Picture 15">
            <a:extLst>
              <a:ext uri="{FF2B5EF4-FFF2-40B4-BE49-F238E27FC236}">
                <a16:creationId xmlns:a16="http://schemas.microsoft.com/office/drawing/2014/main" id="{7A0FFB63-BEFB-E349-B12C-10999A45BA28}"/>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93557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7B72D0-83EA-8747-8376-5CA07E604A13}"/>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5143500"/>
          </a:xfrm>
          <a:prstGeom prst="rect">
            <a:avLst/>
          </a:prstGeom>
        </p:spPr>
      </p:pic>
      <p:sp>
        <p:nvSpPr>
          <p:cNvPr id="2" name="Title 1">
            <a:extLst>
              <a:ext uri="{FF2B5EF4-FFF2-40B4-BE49-F238E27FC236}">
                <a16:creationId xmlns:a16="http://schemas.microsoft.com/office/drawing/2014/main" id="{E08B736D-7BBC-49C8-8EF2-4C200AE4C199}"/>
              </a:ext>
            </a:extLst>
          </p:cNvPr>
          <p:cNvSpPr>
            <a:spLocks noGrp="1"/>
          </p:cNvSpPr>
          <p:nvPr>
            <p:ph type="title"/>
            <p:custDataLst>
              <p:tags r:id="rId2"/>
            </p:custDataLst>
          </p:nvPr>
        </p:nvSpPr>
        <p:spPr>
          <a:xfrm>
            <a:off x="1121855" y="1259575"/>
            <a:ext cx="7886700" cy="994172"/>
          </a:xfrm>
        </p:spPr>
        <p:txBody>
          <a:bodyPr>
            <a:normAutofit/>
          </a:bodyPr>
          <a:lstStyle/>
          <a:p>
            <a:r>
              <a:rPr lang="fr-CA" sz="4400" baseline="0">
                <a:solidFill>
                  <a:srgbClr val="00A3DB"/>
                </a:solidFill>
                <a:latin typeface="Impact" panose="020B0806030902050204" pitchFamily="34" charset="0"/>
              </a:rPr>
              <a:t>QUESTION CLÉ</a:t>
            </a:r>
            <a:endParaRPr lang="en-CA" sz="4400"/>
          </a:p>
        </p:txBody>
      </p:sp>
      <p:sp>
        <p:nvSpPr>
          <p:cNvPr id="3" name="Content Placeholder 2">
            <a:extLst>
              <a:ext uri="{FF2B5EF4-FFF2-40B4-BE49-F238E27FC236}">
                <a16:creationId xmlns:a16="http://schemas.microsoft.com/office/drawing/2014/main" id="{EC047050-2F68-4238-9A55-D7134971625E}"/>
              </a:ext>
            </a:extLst>
          </p:cNvPr>
          <p:cNvSpPr>
            <a:spLocks noGrp="1"/>
          </p:cNvSpPr>
          <p:nvPr>
            <p:ph idx="1"/>
            <p:custDataLst>
              <p:tags r:id="rId3"/>
            </p:custDataLst>
          </p:nvPr>
        </p:nvSpPr>
        <p:spPr>
          <a:xfrm>
            <a:off x="1121855" y="2253748"/>
            <a:ext cx="7421012" cy="1903385"/>
          </a:xfrm>
        </p:spPr>
        <p:txBody>
          <a:bodyPr>
            <a:normAutofit/>
          </a:bodyPr>
          <a:lstStyle/>
          <a:p>
            <a:pPr marL="0" indent="0">
              <a:lnSpc>
                <a:spcPct val="100000"/>
              </a:lnSpc>
              <a:buNone/>
            </a:pPr>
            <a:r>
              <a:rPr lang="fr-CA" sz="2400" baseline="0" dirty="0">
                <a:latin typeface="Georgia" panose="02040502050405020303" pitchFamily="18" charset="0"/>
              </a:rPr>
              <a:t>Comment tirer parti du </a:t>
            </a:r>
            <a:r>
              <a:rPr lang="fr-CA" sz="2400" i="1" baseline="0" dirty="0">
                <a:latin typeface="Georgia" panose="02040502050405020303" pitchFamily="18" charset="0"/>
              </a:rPr>
              <a:t>Guide alimentaire canadien</a:t>
            </a:r>
            <a:r>
              <a:rPr lang="fr-CA" sz="2400" baseline="0" dirty="0">
                <a:latin typeface="Georgia" panose="02040502050405020303" pitchFamily="18" charset="0"/>
              </a:rPr>
              <a:t> pour la planification et la préparation de repas et de collations agréables?</a:t>
            </a:r>
          </a:p>
        </p:txBody>
      </p:sp>
    </p:spTree>
    <p:extLst>
      <p:ext uri="{BB962C8B-B14F-4D97-AF65-F5344CB8AC3E}">
        <p14:creationId xmlns:p14="http://schemas.microsoft.com/office/powerpoint/2010/main" val="98291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BA1C9C-5164-E447-BF0D-2DBC54BBC4CA}"/>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6" name="Online Media 5" title="Canada's Food Guide in Action - Wrap (French)">
            <a:hlinkClick r:id="" action="ppaction://media"/>
            <a:extLst>
              <a:ext uri="{FF2B5EF4-FFF2-40B4-BE49-F238E27FC236}">
                <a16:creationId xmlns:a16="http://schemas.microsoft.com/office/drawing/2014/main" id="{9759E5FD-532C-A94C-8728-D4FA5980A21A}"/>
              </a:ext>
            </a:extLst>
          </p:cNvPr>
          <p:cNvPicPr>
            <a:picLocks noGrp="1" noRot="1" noChangeAspect="1"/>
          </p:cNvPicPr>
          <p:nvPr>
            <p:ph idx="1"/>
            <a:videoFile r:link="rId2"/>
            <p:custDataLst>
              <p:tags r:id="rId3"/>
            </p:custDataLst>
          </p:nvPr>
        </p:nvPicPr>
        <p:blipFill>
          <a:blip r:embed="rId7"/>
          <a:stretch>
            <a:fillRect/>
          </a:stretch>
        </p:blipFill>
        <p:spPr>
          <a:xfrm>
            <a:off x="1676400" y="1370013"/>
            <a:ext cx="5791200" cy="3262312"/>
          </a:xfrm>
          <a:prstGeom prst="rect">
            <a:avLst/>
          </a:prstGeom>
        </p:spPr>
      </p:pic>
    </p:spTree>
    <p:extLst>
      <p:ext uri="{BB962C8B-B14F-4D97-AF65-F5344CB8AC3E}">
        <p14:creationId xmlns:p14="http://schemas.microsoft.com/office/powerpoint/2010/main" val="27936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8AE774-3046-6F4F-9A87-BC08631DE10A}"/>
              </a:ext>
            </a:extLst>
          </p:cNvPr>
          <p:cNvSpPr txBox="1">
            <a:spLocks/>
          </p:cNvSpPr>
          <p:nvPr>
            <p:custDataLst>
              <p:tags r:id="rId1"/>
            </p:custDataLst>
          </p:nvPr>
        </p:nvSpPr>
        <p:spPr>
          <a:xfrm>
            <a:off x="628650" y="1146224"/>
            <a:ext cx="7886700" cy="99417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CA" sz="2400" baseline="0" dirty="0">
                <a:solidFill>
                  <a:srgbClr val="00A3DB"/>
                </a:solidFill>
                <a:latin typeface="Impact" panose="020B0806030902050204" pitchFamily="34" charset="0"/>
              </a:rPr>
              <a:t>LE </a:t>
            </a:r>
            <a:r>
              <a:rPr lang="fr-CA" sz="2400" i="1" baseline="0" dirty="0">
                <a:solidFill>
                  <a:srgbClr val="00A3DB"/>
                </a:solidFill>
                <a:latin typeface="Impact" panose="020B0806030902050204" pitchFamily="34" charset="0"/>
              </a:rPr>
              <a:t>GUIDE ALIMENTAIRE CANADIEN</a:t>
            </a:r>
            <a:r>
              <a:rPr lang="fr-CA" sz="2400" baseline="0" dirty="0">
                <a:solidFill>
                  <a:srgbClr val="00A3DB"/>
                </a:solidFill>
                <a:latin typeface="Impact" panose="020B0806030902050204" pitchFamily="34" charset="0"/>
              </a:rPr>
              <a:t>  EN PRATIQUE</a:t>
            </a:r>
          </a:p>
        </p:txBody>
      </p:sp>
      <p:pic>
        <p:nvPicPr>
          <p:cNvPr id="7" name="Picture 6">
            <a:extLst>
              <a:ext uri="{FF2B5EF4-FFF2-40B4-BE49-F238E27FC236}">
                <a16:creationId xmlns:a16="http://schemas.microsoft.com/office/drawing/2014/main" id="{D9D5C8C6-C02A-4C45-93E7-F21712FB0DC2}"/>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
        <p:nvSpPr>
          <p:cNvPr id="9" name="AutoShape 3">
            <a:extLst>
              <a:ext uri="{FF2B5EF4-FFF2-40B4-BE49-F238E27FC236}">
                <a16:creationId xmlns:a16="http://schemas.microsoft.com/office/drawing/2014/main" id="{B0E7EE6E-94D7-914C-A843-DE56D9826FB4}"/>
              </a:ext>
            </a:extLst>
          </p:cNvPr>
          <p:cNvSpPr>
            <a:spLocks/>
          </p:cNvSpPr>
          <p:nvPr>
            <p:custDataLst>
              <p:tags r:id="rId3"/>
            </p:custDataLst>
          </p:nvPr>
        </p:nvSpPr>
        <p:spPr bwMode="auto">
          <a:xfrm>
            <a:off x="4279900" y="3076575"/>
            <a:ext cx="714375" cy="252413"/>
          </a:xfrm>
          <a:prstGeom prst="rightArrow">
            <a:avLst>
              <a:gd name="adj1" fmla="val 50000"/>
              <a:gd name="adj2" fmla="val 50039"/>
            </a:avLst>
          </a:prstGeom>
          <a:solidFill>
            <a:srgbClr val="000000"/>
          </a:solidFill>
          <a:ln w="12700" cap="flat" cmpd="sng">
            <a:solidFill>
              <a:srgbClr val="32538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en-US" altLang="en-US">
              <a:solidFill>
                <a:srgbClr val="FFFFFF"/>
              </a:solidFill>
              <a:latin typeface="Trebuchet MS" panose="020B0703020202090204" pitchFamily="34" charset="0"/>
              <a:ea typeface="Trebuchet MS" panose="020B0703020202090204" pitchFamily="34" charset="0"/>
              <a:cs typeface="Trebuchet MS" panose="020B0703020202090204" pitchFamily="34" charset="0"/>
              <a:sym typeface="Trebuchet MS" panose="020B0703020202090204" pitchFamily="34" charset="0"/>
            </a:endParaRPr>
          </a:p>
        </p:txBody>
      </p:sp>
      <p:pic>
        <p:nvPicPr>
          <p:cNvPr id="11" name="Picture 4">
            <a:extLst>
              <a:ext uri="{FF2B5EF4-FFF2-40B4-BE49-F238E27FC236}">
                <a16:creationId xmlns:a16="http://schemas.microsoft.com/office/drawing/2014/main" id="{D4C9722B-DED2-1F40-A5BF-C620EE57380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646113" y="2254250"/>
            <a:ext cx="3451225" cy="193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a:extLst>
              <a:ext uri="{FF2B5EF4-FFF2-40B4-BE49-F238E27FC236}">
                <a16:creationId xmlns:a16="http://schemas.microsoft.com/office/drawing/2014/main" id="{74C5A467-6E8F-7D45-BEFD-ECC2D9E11EAA}"/>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5173663" y="2197100"/>
            <a:ext cx="3455987"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9100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3327-9DD0-406E-8056-4CFAC20CF9D4}"/>
              </a:ext>
            </a:extLst>
          </p:cNvPr>
          <p:cNvSpPr>
            <a:spLocks noGrp="1"/>
          </p:cNvSpPr>
          <p:nvPr>
            <p:ph type="title"/>
            <p:custDataLst>
              <p:tags r:id="rId1"/>
            </p:custDataLst>
          </p:nvPr>
        </p:nvSpPr>
        <p:spPr>
          <a:xfrm>
            <a:off x="628650" y="1094770"/>
            <a:ext cx="7886700" cy="994172"/>
          </a:xfrm>
        </p:spPr>
        <p:txBody>
          <a:bodyPr anchor="t">
            <a:normAutofit/>
          </a:bodyPr>
          <a:lstStyle/>
          <a:p>
            <a:r>
              <a:rPr lang="fr-CA" sz="2400" baseline="0">
                <a:solidFill>
                  <a:srgbClr val="00A3DB"/>
                </a:solidFill>
                <a:latin typeface="Impact" panose="020B0806030902050204" pitchFamily="34" charset="0"/>
              </a:rPr>
              <a:t>RÉCAPITULATION</a:t>
            </a:r>
          </a:p>
        </p:txBody>
      </p:sp>
      <p:sp>
        <p:nvSpPr>
          <p:cNvPr id="3" name="Content Placeholder 2">
            <a:extLst>
              <a:ext uri="{FF2B5EF4-FFF2-40B4-BE49-F238E27FC236}">
                <a16:creationId xmlns:a16="http://schemas.microsoft.com/office/drawing/2014/main" id="{44FC2CB8-7271-4818-8988-3F4CFC165ED8}"/>
              </a:ext>
            </a:extLst>
          </p:cNvPr>
          <p:cNvSpPr>
            <a:spLocks noGrp="1"/>
          </p:cNvSpPr>
          <p:nvPr>
            <p:ph idx="1"/>
            <p:custDataLst>
              <p:tags r:id="rId2"/>
            </p:custDataLst>
          </p:nvPr>
        </p:nvSpPr>
        <p:spPr>
          <a:xfrm>
            <a:off x="628650" y="1782686"/>
            <a:ext cx="7886700" cy="3263504"/>
          </a:xfrm>
        </p:spPr>
        <p:txBody>
          <a:bodyPr>
            <a:normAutofit/>
          </a:bodyPr>
          <a:lstStyle/>
          <a:p>
            <a:pPr lvl="0"/>
            <a:r>
              <a:rPr lang="fr-CA" baseline="0" dirty="0">
                <a:latin typeface="Georgia" panose="02040502050405020303" pitchFamily="18" charset="0"/>
              </a:rPr>
              <a:t>Dans ce programme, nous avons abordé les points suivants :</a:t>
            </a:r>
          </a:p>
          <a:p>
            <a:pPr lvl="0"/>
            <a:endParaRPr lang="en-CA" sz="1800" dirty="0">
              <a:latin typeface="Georgia" panose="02040502050405020303" pitchFamily="18" charset="0"/>
            </a:endParaRPr>
          </a:p>
          <a:p>
            <a:pPr marL="0" indent="0">
              <a:buNone/>
            </a:pPr>
            <a:r>
              <a:rPr lang="fr-CA" sz="1900" baseline="0" dirty="0">
                <a:latin typeface="Georgia" panose="02040502050405020303" pitchFamily="18" charset="0"/>
              </a:rPr>
              <a:t>1. Le </a:t>
            </a:r>
            <a:r>
              <a:rPr lang="fr-CA" sz="1900" i="1" baseline="0" dirty="0">
                <a:latin typeface="Georgia" panose="02040502050405020303" pitchFamily="18" charset="0"/>
              </a:rPr>
              <a:t>Guide alimentaire canadien</a:t>
            </a:r>
            <a:r>
              <a:rPr lang="fr-CA" sz="1900" baseline="0" dirty="0">
                <a:latin typeface="Georgia" panose="02040502050405020303" pitchFamily="18" charset="0"/>
              </a:rPr>
              <a:t> et la façon dont tenir compte des recommandations de Santé Canada au moment de confectionner des repas et des collations. Pour commencer :</a:t>
            </a:r>
          </a:p>
          <a:p>
            <a:pPr lvl="1"/>
            <a:r>
              <a:rPr lang="fr-CA" sz="1700" baseline="0" dirty="0">
                <a:latin typeface="Georgia" panose="02040502050405020303" pitchFamily="18" charset="0"/>
              </a:rPr>
              <a:t>Au repas, choisissez </a:t>
            </a:r>
            <a:r>
              <a:rPr lang="fr-CA" sz="1700" b="1" baseline="0" dirty="0">
                <a:latin typeface="Georgia" panose="02040502050405020303" pitchFamily="18" charset="0"/>
              </a:rPr>
              <a:t>au moins un </a:t>
            </a:r>
            <a:r>
              <a:rPr lang="fr-CA" sz="1700" baseline="0" dirty="0">
                <a:latin typeface="Georgia" panose="02040502050405020303" pitchFamily="18" charset="0"/>
              </a:rPr>
              <a:t>aliment de </a:t>
            </a:r>
            <a:r>
              <a:rPr lang="fr-CA" sz="1700" b="1" baseline="0" dirty="0">
                <a:latin typeface="Georgia" panose="02040502050405020303" pitchFamily="18" charset="0"/>
              </a:rPr>
              <a:t>chaque </a:t>
            </a:r>
            <a:r>
              <a:rPr lang="fr-CA" sz="1700" baseline="0" dirty="0">
                <a:latin typeface="Georgia" panose="02040502050405020303" pitchFamily="18" charset="0"/>
              </a:rPr>
              <a:t>catégorie (légumes et fruits, aliments à grains entiers et aliments protéinés).</a:t>
            </a:r>
          </a:p>
          <a:p>
            <a:pPr lvl="1"/>
            <a:r>
              <a:rPr lang="fr-CA" sz="1700" baseline="0" dirty="0">
                <a:latin typeface="Georgia" panose="02040502050405020303" pitchFamily="18" charset="0"/>
              </a:rPr>
              <a:t>À la collation, choisissez des aliments d’au moins </a:t>
            </a:r>
            <a:r>
              <a:rPr lang="fr-CA" sz="1700" b="1" baseline="0" dirty="0">
                <a:latin typeface="Georgia" panose="02040502050405020303" pitchFamily="18" charset="0"/>
              </a:rPr>
              <a:t>deux des trois catégories</a:t>
            </a:r>
            <a:r>
              <a:rPr lang="fr-CA" sz="1700" baseline="0" dirty="0">
                <a:latin typeface="Georgia" panose="02040502050405020303" pitchFamily="18" charset="0"/>
              </a:rPr>
              <a:t> (légumes et fruits, aliments à grains entiers et aliments protéinés).</a:t>
            </a:r>
          </a:p>
          <a:p>
            <a:pPr lvl="2"/>
            <a:endParaRPr lang="en-CA" sz="1800" dirty="0">
              <a:latin typeface="Georgia" panose="02040502050405020303" pitchFamily="18" charset="0"/>
            </a:endParaRPr>
          </a:p>
        </p:txBody>
      </p:sp>
      <p:pic>
        <p:nvPicPr>
          <p:cNvPr id="5" name="Picture 4">
            <a:extLst>
              <a:ext uri="{FF2B5EF4-FFF2-40B4-BE49-F238E27FC236}">
                <a16:creationId xmlns:a16="http://schemas.microsoft.com/office/drawing/2014/main" id="{12709E62-DBEE-904B-A6B9-043C01163A97}"/>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363322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4D358-1764-4FD2-B4F2-26064AE14421}"/>
              </a:ext>
            </a:extLst>
          </p:cNvPr>
          <p:cNvSpPr>
            <a:spLocks noGrp="1"/>
          </p:cNvSpPr>
          <p:nvPr>
            <p:ph idx="1"/>
            <p:custDataLst>
              <p:tags r:id="rId1"/>
            </p:custDataLst>
          </p:nvPr>
        </p:nvSpPr>
        <p:spPr>
          <a:xfrm>
            <a:off x="628650" y="1711125"/>
            <a:ext cx="7886700" cy="3263504"/>
          </a:xfrm>
        </p:spPr>
        <p:txBody>
          <a:bodyPr/>
          <a:lstStyle/>
          <a:p>
            <a:pPr marL="469106" indent="-469106">
              <a:buNone/>
            </a:pPr>
            <a:r>
              <a:rPr lang="fr-CA" sz="1900" baseline="0">
                <a:latin typeface="Georgia" panose="02040502050405020303" pitchFamily="18" charset="0"/>
              </a:rPr>
              <a:t>2. La variété dans les choix alimentaires, qui sert à obtenir tous les nutriments nécessaires.</a:t>
            </a:r>
          </a:p>
          <a:p>
            <a:pPr marL="469106" indent="-469106">
              <a:buNone/>
            </a:pPr>
            <a:endParaRPr lang="en-CA" sz="1900" dirty="0">
              <a:latin typeface="Georgia" panose="02040502050405020303" pitchFamily="18" charset="0"/>
            </a:endParaRPr>
          </a:p>
          <a:p>
            <a:pPr marL="469106" indent="-469106">
              <a:buNone/>
            </a:pPr>
            <a:r>
              <a:rPr lang="fr-CA" sz="1900" baseline="0">
                <a:latin typeface="Georgia" panose="02040502050405020303" pitchFamily="18" charset="0"/>
              </a:rPr>
              <a:t>3. Les facteurs qui influent sur les choix alimentaires</a:t>
            </a:r>
          </a:p>
          <a:p>
            <a:pPr marL="471488" lvl="1" indent="-128588"/>
            <a:r>
              <a:rPr lang="fr-CA" sz="1700" baseline="0">
                <a:latin typeface="Georgia" panose="02040502050405020303" pitchFamily="18" charset="0"/>
              </a:rPr>
              <a:t>Nous effectuons nos choix alimentaires en fonction de nos goûts, de notre faim, de nos traditions alimentaires et de notre santé.</a:t>
            </a:r>
          </a:p>
          <a:p>
            <a:pPr marL="471488" lvl="1" indent="-128588"/>
            <a:r>
              <a:rPr lang="fr-CA" sz="1700" baseline="0">
                <a:latin typeface="Georgia" panose="02040502050405020303" pitchFamily="18" charset="0"/>
              </a:rPr>
              <a:t>Notre capacité à répondre à ces besoins dépend de notre accès à des ressources comme l’argent, le temps, l’espace et l’équipement, ainsi que de nos habiletés et du soutien dont nous disposons.</a:t>
            </a:r>
          </a:p>
          <a:p>
            <a:endParaRPr lang="en-CA" dirty="0"/>
          </a:p>
        </p:txBody>
      </p:sp>
      <p:sp>
        <p:nvSpPr>
          <p:cNvPr id="6" name="Title 1">
            <a:extLst>
              <a:ext uri="{FF2B5EF4-FFF2-40B4-BE49-F238E27FC236}">
                <a16:creationId xmlns:a16="http://schemas.microsoft.com/office/drawing/2014/main" id="{36B33F4B-BE61-D649-B2CA-CCBCAF087ABA}"/>
              </a:ext>
            </a:extLst>
          </p:cNvPr>
          <p:cNvSpPr>
            <a:spLocks noGrp="1"/>
          </p:cNvSpPr>
          <p:nvPr>
            <p:ph type="title"/>
            <p:custDataLst>
              <p:tags r:id="rId2"/>
            </p:custDataLst>
          </p:nvPr>
        </p:nvSpPr>
        <p:spPr>
          <a:xfrm>
            <a:off x="628650" y="1097446"/>
            <a:ext cx="7886700" cy="613679"/>
          </a:xfrm>
        </p:spPr>
        <p:txBody>
          <a:bodyPr anchor="t">
            <a:normAutofit/>
          </a:bodyPr>
          <a:lstStyle/>
          <a:p>
            <a:r>
              <a:rPr lang="fr-CA" sz="2400" baseline="0">
                <a:solidFill>
                  <a:srgbClr val="00A3DB"/>
                </a:solidFill>
                <a:latin typeface="Impact" panose="020B0806030902050204" pitchFamily="34" charset="0"/>
              </a:rPr>
              <a:t>RÉCAPITULATION</a:t>
            </a:r>
          </a:p>
        </p:txBody>
      </p:sp>
      <p:pic>
        <p:nvPicPr>
          <p:cNvPr id="5" name="Picture 4">
            <a:extLst>
              <a:ext uri="{FF2B5EF4-FFF2-40B4-BE49-F238E27FC236}">
                <a16:creationId xmlns:a16="http://schemas.microsoft.com/office/drawing/2014/main" id="{791B6F97-A190-6E44-A2FF-B3724343BCA1}"/>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259040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4D358-1764-4FD2-B4F2-26064AE14421}"/>
              </a:ext>
            </a:extLst>
          </p:cNvPr>
          <p:cNvSpPr>
            <a:spLocks noGrp="1"/>
          </p:cNvSpPr>
          <p:nvPr>
            <p:ph idx="1"/>
            <p:custDataLst>
              <p:tags r:id="rId1"/>
            </p:custDataLst>
          </p:nvPr>
        </p:nvSpPr>
        <p:spPr>
          <a:xfrm>
            <a:off x="4423410" y="2067741"/>
            <a:ext cx="3992457" cy="2040025"/>
          </a:xfrm>
        </p:spPr>
        <p:txBody>
          <a:bodyPr>
            <a:normAutofit lnSpcReduction="10000"/>
          </a:bodyPr>
          <a:lstStyle/>
          <a:p>
            <a:pPr marL="182880" indent="-182880"/>
            <a:r>
              <a:rPr lang="fr-CA" sz="2000" baseline="0" dirty="0">
                <a:latin typeface="Georgia" panose="02040502050405020303" pitchFamily="18" charset="0"/>
              </a:rPr>
              <a:t>Tu as décidé d’ouvrir un camion-restaurant.</a:t>
            </a:r>
          </a:p>
          <a:p>
            <a:pPr marL="182880" indent="-182880"/>
            <a:r>
              <a:rPr lang="fr-CA" sz="2000" baseline="0" dirty="0">
                <a:latin typeface="Georgia" panose="02040502050405020303" pitchFamily="18" charset="0"/>
              </a:rPr>
              <a:t>En appliquant ce que tu as appris au cours des leçons 1 à 3, effectue cette activité pour préparer le lancement de ta nouvelle entreprise!</a:t>
            </a:r>
            <a:endParaRPr lang="en-CA" sz="1500" dirty="0">
              <a:latin typeface="Georgia" panose="02040502050405020303" pitchFamily="18" charset="0"/>
            </a:endParaRPr>
          </a:p>
          <a:p>
            <a:endParaRPr lang="en-CA" dirty="0"/>
          </a:p>
        </p:txBody>
      </p:sp>
      <p:sp>
        <p:nvSpPr>
          <p:cNvPr id="6" name="Title 1">
            <a:extLst>
              <a:ext uri="{FF2B5EF4-FFF2-40B4-BE49-F238E27FC236}">
                <a16:creationId xmlns:a16="http://schemas.microsoft.com/office/drawing/2014/main" id="{36B33F4B-BE61-D649-B2CA-CCBCAF087ABA}"/>
              </a:ext>
            </a:extLst>
          </p:cNvPr>
          <p:cNvSpPr>
            <a:spLocks noGrp="1"/>
          </p:cNvSpPr>
          <p:nvPr>
            <p:ph type="title"/>
            <p:custDataLst>
              <p:tags r:id="rId2"/>
            </p:custDataLst>
          </p:nvPr>
        </p:nvSpPr>
        <p:spPr>
          <a:xfrm>
            <a:off x="4423410" y="1454062"/>
            <a:ext cx="7886700" cy="613679"/>
          </a:xfrm>
        </p:spPr>
        <p:txBody>
          <a:bodyPr anchor="t">
            <a:normAutofit/>
          </a:bodyPr>
          <a:lstStyle/>
          <a:p>
            <a:r>
              <a:rPr lang="fr-CA" sz="2400" baseline="0" dirty="0">
                <a:solidFill>
                  <a:srgbClr val="00A3DB"/>
                </a:solidFill>
                <a:latin typeface="Impact" panose="020B0806030902050204" pitchFamily="34" charset="0"/>
              </a:rPr>
              <a:t>FÉLICITATIONS!</a:t>
            </a:r>
          </a:p>
        </p:txBody>
      </p:sp>
      <p:pic>
        <p:nvPicPr>
          <p:cNvPr id="2" name="Picture 1">
            <a:extLst>
              <a:ext uri="{FF2B5EF4-FFF2-40B4-BE49-F238E27FC236}">
                <a16:creationId xmlns:a16="http://schemas.microsoft.com/office/drawing/2014/main" id="{51D2AB0A-EB22-ED4F-8435-8C19F058CEB5}"/>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165454" y="1150054"/>
            <a:ext cx="3710011" cy="2896000"/>
          </a:xfrm>
          <a:prstGeom prst="rect">
            <a:avLst/>
          </a:prstGeom>
        </p:spPr>
      </p:pic>
      <p:pic>
        <p:nvPicPr>
          <p:cNvPr id="8" name="Picture 7">
            <a:extLst>
              <a:ext uri="{FF2B5EF4-FFF2-40B4-BE49-F238E27FC236}">
                <a16:creationId xmlns:a16="http://schemas.microsoft.com/office/drawing/2014/main" id="{F7490CBF-255F-FF4C-B42C-E25F4314D69F}"/>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spTree>
    <p:extLst>
      <p:ext uri="{BB962C8B-B14F-4D97-AF65-F5344CB8AC3E}">
        <p14:creationId xmlns:p14="http://schemas.microsoft.com/office/powerpoint/2010/main" val="185912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4EE64B-8C30-1943-B4A5-AAEF5D0A46B4}"/>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0" y="11430"/>
            <a:ext cx="9144000" cy="5143500"/>
          </a:xfrm>
          <a:prstGeom prst="rect">
            <a:avLst/>
          </a:prstGeom>
        </p:spPr>
      </p:pic>
      <p:sp>
        <p:nvSpPr>
          <p:cNvPr id="2" name="Title 1">
            <a:extLst>
              <a:ext uri="{FF2B5EF4-FFF2-40B4-BE49-F238E27FC236}">
                <a16:creationId xmlns:a16="http://schemas.microsoft.com/office/drawing/2014/main" id="{3DE5C5BA-F425-4685-BCDF-C528BB250040}"/>
              </a:ext>
            </a:extLst>
          </p:cNvPr>
          <p:cNvSpPr>
            <a:spLocks noGrp="1"/>
          </p:cNvSpPr>
          <p:nvPr>
            <p:ph type="title"/>
            <p:custDataLst>
              <p:tags r:id="rId2"/>
            </p:custDataLst>
          </p:nvPr>
        </p:nvSpPr>
        <p:spPr>
          <a:xfrm>
            <a:off x="906945" y="802429"/>
            <a:ext cx="7886700" cy="549292"/>
          </a:xfrm>
        </p:spPr>
        <p:txBody>
          <a:bodyPr anchor="t">
            <a:normAutofit/>
          </a:bodyPr>
          <a:lstStyle/>
          <a:p>
            <a:r>
              <a:rPr lang="fr-CA" sz="2700" baseline="0" dirty="0">
                <a:solidFill>
                  <a:srgbClr val="00A3DB"/>
                </a:solidFill>
                <a:latin typeface="Impact" panose="020B0806030902050204" pitchFamily="34" charset="0"/>
              </a:rPr>
              <a:t>ACTIVITÉ : MISSION CAMION-RESTAURANT</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custDataLst>
              <p:tags r:id="rId3"/>
            </p:custDataLst>
          </p:nvPr>
        </p:nvSpPr>
        <p:spPr>
          <a:xfrm>
            <a:off x="906945" y="2462805"/>
            <a:ext cx="2220303" cy="1232895"/>
          </a:xfrm>
        </p:spPr>
        <p:txBody>
          <a:bodyPr vert="horz" lIns="68580" tIns="34290" rIns="68580" bIns="34290" rtlCol="0" anchor="t">
            <a:normAutofit/>
          </a:bodyPr>
          <a:lstStyle/>
          <a:p>
            <a:pPr marL="0" indent="0">
              <a:buNone/>
            </a:pPr>
            <a:r>
              <a:rPr lang="fr-CA" sz="1800" baseline="0" dirty="0">
                <a:latin typeface="Georgia" panose="02040502050405020303" pitchFamily="18" charset="0"/>
              </a:rPr>
              <a:t>Réfléchis à un nom et à un thème uniques pour ton camion-restaurant.</a:t>
            </a:r>
            <a:endParaRPr lang="en-CA" dirty="0">
              <a:latin typeface="Georgia" panose="02040502050405020303" pitchFamily="18" charset="0"/>
            </a:endParaRPr>
          </a:p>
          <a:p>
            <a:pPr marL="0" indent="0">
              <a:buNone/>
            </a:pPr>
            <a:endParaRPr lang="en-CA" dirty="0">
              <a:latin typeface="Georgia" panose="02040502050405020303" pitchFamily="18" charset="0"/>
            </a:endParaRPr>
          </a:p>
        </p:txBody>
      </p:sp>
      <p:sp>
        <p:nvSpPr>
          <p:cNvPr id="6" name="Rectangle 5">
            <a:extLst>
              <a:ext uri="{FF2B5EF4-FFF2-40B4-BE49-F238E27FC236}">
                <a16:creationId xmlns:a16="http://schemas.microsoft.com/office/drawing/2014/main" id="{BE557ADB-1E4A-8A4E-949C-5983C0732B24}"/>
              </a:ext>
            </a:extLst>
          </p:cNvPr>
          <p:cNvSpPr/>
          <p:nvPr>
            <p:custDataLst>
              <p:tags r:id="rId4"/>
            </p:custDataLst>
          </p:nvPr>
        </p:nvSpPr>
        <p:spPr>
          <a:xfrm>
            <a:off x="906945" y="1549866"/>
            <a:ext cx="2855430" cy="830997"/>
          </a:xfrm>
          <a:prstGeom prst="rect">
            <a:avLst/>
          </a:prstGeom>
        </p:spPr>
        <p:txBody>
          <a:bodyPr wrap="square">
            <a:spAutoFit/>
          </a:bodyPr>
          <a:lstStyle/>
          <a:p>
            <a:r>
              <a:rPr lang="fr-CA" sz="2400" baseline="0" dirty="0">
                <a:solidFill>
                  <a:srgbClr val="00A3DB"/>
                </a:solidFill>
                <a:latin typeface="Impact" panose="020B0806030902050204" pitchFamily="34" charset="0"/>
              </a:rPr>
              <a:t>PARTIE 1 : FAIS PREUVE DE CRÉATIVITÉ</a:t>
            </a:r>
            <a:endParaRPr lang="en-US" sz="2400" dirty="0"/>
          </a:p>
        </p:txBody>
      </p:sp>
      <p:pic>
        <p:nvPicPr>
          <p:cNvPr id="4" name="Picture 3">
            <a:extLst>
              <a:ext uri="{FF2B5EF4-FFF2-40B4-BE49-F238E27FC236}">
                <a16:creationId xmlns:a16="http://schemas.microsoft.com/office/drawing/2014/main" id="{2296C93C-EE28-AD47-AE9A-1F2C96D873EE}"/>
              </a:ext>
            </a:extLst>
          </p:cNvPr>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3663701" y="1449141"/>
            <a:ext cx="4937493" cy="2973210"/>
          </a:xfrm>
          <a:prstGeom prst="rect">
            <a:avLst/>
          </a:prstGeom>
        </p:spPr>
      </p:pic>
    </p:spTree>
    <p:extLst>
      <p:ext uri="{BB962C8B-B14F-4D97-AF65-F5344CB8AC3E}">
        <p14:creationId xmlns:p14="http://schemas.microsoft.com/office/powerpoint/2010/main" val="336127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C5BA-F425-4685-BCDF-C528BB250040}"/>
              </a:ext>
            </a:extLst>
          </p:cNvPr>
          <p:cNvSpPr>
            <a:spLocks noGrp="1"/>
          </p:cNvSpPr>
          <p:nvPr>
            <p:ph type="title"/>
            <p:custDataLst>
              <p:tags r:id="rId1"/>
            </p:custDataLst>
          </p:nvPr>
        </p:nvSpPr>
        <p:spPr>
          <a:xfrm>
            <a:off x="628650" y="1005364"/>
            <a:ext cx="7886700" cy="994172"/>
          </a:xfrm>
        </p:spPr>
        <p:txBody>
          <a:bodyPr anchor="t">
            <a:normAutofit/>
          </a:bodyPr>
          <a:lstStyle/>
          <a:p>
            <a:pPr defTabSz="457200"/>
            <a:r>
              <a:rPr lang="fr-CA" sz="2400" baseline="0" dirty="0">
                <a:solidFill>
                  <a:srgbClr val="00A3DB"/>
                </a:solidFill>
                <a:latin typeface="Impact" panose="020B0806030902050204" pitchFamily="34" charset="0"/>
                <a:ea typeface="+mn-ea"/>
                <a:cs typeface="+mn-cs"/>
              </a:rPr>
              <a:t>PARTIE 2 : ÉLABORE UN MENU</a:t>
            </a:r>
          </a:p>
        </p:txBody>
      </p:sp>
      <p:sp>
        <p:nvSpPr>
          <p:cNvPr id="3" name="Content Placeholder 2">
            <a:extLst>
              <a:ext uri="{FF2B5EF4-FFF2-40B4-BE49-F238E27FC236}">
                <a16:creationId xmlns:a16="http://schemas.microsoft.com/office/drawing/2014/main" id="{C675BB14-1695-446A-9018-236BCAD175F8}"/>
              </a:ext>
            </a:extLst>
          </p:cNvPr>
          <p:cNvSpPr>
            <a:spLocks noGrp="1"/>
          </p:cNvSpPr>
          <p:nvPr>
            <p:ph idx="1"/>
            <p:custDataLst>
              <p:tags r:id="rId2"/>
            </p:custDataLst>
          </p:nvPr>
        </p:nvSpPr>
        <p:spPr>
          <a:xfrm>
            <a:off x="628650" y="1530647"/>
            <a:ext cx="5040630" cy="3226635"/>
          </a:xfrm>
        </p:spPr>
        <p:txBody>
          <a:bodyPr>
            <a:normAutofit/>
          </a:bodyPr>
          <a:lstStyle/>
          <a:p>
            <a:pPr marL="0" indent="0">
              <a:buNone/>
            </a:pPr>
            <a:r>
              <a:rPr lang="fr-CA" sz="1800" baseline="0">
                <a:latin typeface="Georgia" panose="02040502050405020303" pitchFamily="18" charset="0"/>
              </a:rPr>
              <a:t>Crée trois plats uniques que </a:t>
            </a:r>
            <a:br>
              <a:rPr lang="en-CA" sz="1800" dirty="0">
                <a:latin typeface="Georgia" panose="02040502050405020303" pitchFamily="18" charset="0"/>
              </a:rPr>
            </a:br>
            <a:r>
              <a:rPr lang="fr-CA" sz="1800" baseline="0">
                <a:latin typeface="Georgia" panose="02040502050405020303" pitchFamily="18" charset="0"/>
              </a:rPr>
              <a:t>ton camion-restaurant servira.</a:t>
            </a:r>
          </a:p>
          <a:p>
            <a:pPr marL="0" indent="0">
              <a:buNone/>
            </a:pPr>
            <a:endParaRPr lang="en-CA" sz="1800" dirty="0">
              <a:latin typeface="Georgia" panose="02040502050405020303" pitchFamily="18" charset="0"/>
            </a:endParaRPr>
          </a:p>
          <a:p>
            <a:pPr marL="0" indent="0">
              <a:buNone/>
            </a:pPr>
            <a:r>
              <a:rPr lang="fr-CA" sz="1800" baseline="0">
                <a:latin typeface="Georgia" panose="02040502050405020303" pitchFamily="18" charset="0"/>
              </a:rPr>
              <a:t>Écris :</a:t>
            </a:r>
          </a:p>
          <a:p>
            <a:r>
              <a:rPr lang="fr-CA" sz="1800" baseline="0">
                <a:latin typeface="Georgia" panose="02040502050405020303" pitchFamily="18" charset="0"/>
              </a:rPr>
              <a:t>Le nom du plat</a:t>
            </a:r>
          </a:p>
          <a:p>
            <a:r>
              <a:rPr lang="fr-CA" sz="1800" baseline="0">
                <a:latin typeface="Georgia" panose="02040502050405020303" pitchFamily="18" charset="0"/>
              </a:rPr>
              <a:t>La description sur le menu</a:t>
            </a:r>
          </a:p>
          <a:p>
            <a:r>
              <a:rPr lang="fr-CA" sz="1800" baseline="0">
                <a:latin typeface="Georgia" panose="02040502050405020303" pitchFamily="18" charset="0"/>
              </a:rPr>
              <a:t>Les ingrédients</a:t>
            </a:r>
          </a:p>
        </p:txBody>
      </p:sp>
      <p:pic>
        <p:nvPicPr>
          <p:cNvPr id="8" name="Picture 7">
            <a:extLst>
              <a:ext uri="{FF2B5EF4-FFF2-40B4-BE49-F238E27FC236}">
                <a16:creationId xmlns:a16="http://schemas.microsoft.com/office/drawing/2014/main" id="{EF44B5A9-A5DF-AD42-914C-6ABB30B072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6350" y="0"/>
            <a:ext cx="9131300" cy="825500"/>
          </a:xfrm>
          <a:prstGeom prst="rect">
            <a:avLst/>
          </a:prstGeom>
        </p:spPr>
      </p:pic>
      <p:pic>
        <p:nvPicPr>
          <p:cNvPr id="4" name="Picture 3">
            <a:extLst>
              <a:ext uri="{FF2B5EF4-FFF2-40B4-BE49-F238E27FC236}">
                <a16:creationId xmlns:a16="http://schemas.microsoft.com/office/drawing/2014/main" id="{8FF49E78-6AD2-8844-95E7-B5F48E5650CB}"/>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5385853" y="1005364"/>
            <a:ext cx="3412925" cy="4053666"/>
          </a:xfrm>
          <a:prstGeom prst="rect">
            <a:avLst/>
          </a:prstGeom>
        </p:spPr>
      </p:pic>
    </p:spTree>
    <p:extLst>
      <p:ext uri="{BB962C8B-B14F-4D97-AF65-F5344CB8AC3E}">
        <p14:creationId xmlns:p14="http://schemas.microsoft.com/office/powerpoint/2010/main" val="3899074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_x0020_status xmlns="5862c4f7-7ebf-4c3e-9b4d-253db6f89838">
      <Value>to review</Value>
    </Review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2524BA1DCE864EBB3524F3938C9DA8" ma:contentTypeVersion="14" ma:contentTypeDescription="Create a new document." ma:contentTypeScope="" ma:versionID="d2ec0ca0f648b04827f8256df6ef5172">
  <xsd:schema xmlns:xsd="http://www.w3.org/2001/XMLSchema" xmlns:xs="http://www.w3.org/2001/XMLSchema" xmlns:p="http://schemas.microsoft.com/office/2006/metadata/properties" xmlns:ns2="5862c4f7-7ebf-4c3e-9b4d-253db6f89838" xmlns:ns3="826137e3-750c-46bf-b83f-b3f02372a75c" targetNamespace="http://schemas.microsoft.com/office/2006/metadata/properties" ma:root="true" ma:fieldsID="27e19df908c086442ef48d0a8283cae5" ns2:_="" ns3:_="">
    <xsd:import namespace="5862c4f7-7ebf-4c3e-9b4d-253db6f89838"/>
    <xsd:import namespace="826137e3-750c-46bf-b83f-b3f02372a7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2c4f7-7ebf-4c3e-9b4d-253db6f89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view_x0020_status" ma:index="21" nillable="true" ma:displayName="Review status" ma:default="to review"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to review"/>
                        <xsd:enumeration value="in progress"/>
                        <xsd:enumeration value="reviewed with recommendations"/>
                        <xsd:enumeration value="reviewed and approved"/>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6137e3-750c-46bf-b83f-b3f02372a7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4F613D-EB63-4696-9012-22BEAFC62CD7}">
  <ds:schemaRefs>
    <ds:schemaRef ds:uri="http://schemas.microsoft.com/sharepoint/v3/contenttype/forms"/>
  </ds:schemaRefs>
</ds:datastoreItem>
</file>

<file path=customXml/itemProps2.xml><?xml version="1.0" encoding="utf-8"?>
<ds:datastoreItem xmlns:ds="http://schemas.openxmlformats.org/officeDocument/2006/customXml" ds:itemID="{51BA4165-BF93-47A7-BD86-B4F451E513D8}">
  <ds:schemaRefs>
    <ds:schemaRef ds:uri="http://schemas.microsoft.com/office/2006/metadata/properties"/>
    <ds:schemaRef ds:uri="http://schemas.microsoft.com/office/2006/documentManagement/types"/>
    <ds:schemaRef ds:uri="http://purl.org/dc/terms/"/>
    <ds:schemaRef ds:uri="5862c4f7-7ebf-4c3e-9b4d-253db6f89838"/>
    <ds:schemaRef ds:uri="http://purl.org/dc/dcmitype/"/>
    <ds:schemaRef ds:uri="http://schemas.microsoft.com/office/infopath/2007/PartnerControls"/>
    <ds:schemaRef ds:uri="http://purl.org/dc/elements/1.1/"/>
    <ds:schemaRef ds:uri="http://schemas.openxmlformats.org/package/2006/metadata/core-properties"/>
    <ds:schemaRef ds:uri="826137e3-750c-46bf-b83f-b3f02372a75c"/>
    <ds:schemaRef ds:uri="http://www.w3.org/XML/1998/namespace"/>
  </ds:schemaRefs>
</ds:datastoreItem>
</file>

<file path=customXml/itemProps3.xml><?xml version="1.0" encoding="utf-8"?>
<ds:datastoreItem xmlns:ds="http://schemas.openxmlformats.org/officeDocument/2006/customXml" ds:itemID="{BD3091A6-6CFF-4866-9AFC-CAB5E2B83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2c4f7-7ebf-4c3e-9b4d-253db6f89838"/>
    <ds:schemaRef ds:uri="826137e3-750c-46bf-b83f-b3f02372a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4490</TotalTime>
  <Words>1657</Words>
  <Application>Microsoft Office PowerPoint</Application>
  <PresentationFormat>On-screen Show (16:9)</PresentationFormat>
  <Paragraphs>134</Paragraphs>
  <Slides>13</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Georgia</vt:lpstr>
      <vt:lpstr>Impact</vt:lpstr>
      <vt:lpstr>Trebuchet MS</vt:lpstr>
      <vt:lpstr>Office Theme</vt:lpstr>
      <vt:lpstr>PowerPoint Presentation</vt:lpstr>
      <vt:lpstr>QUESTION CLÉ</vt:lpstr>
      <vt:lpstr>PowerPoint Presentation</vt:lpstr>
      <vt:lpstr>PowerPoint Presentation</vt:lpstr>
      <vt:lpstr>RÉCAPITULATION</vt:lpstr>
      <vt:lpstr>RÉCAPITULATION</vt:lpstr>
      <vt:lpstr>FÉLICITATIONS!</vt:lpstr>
      <vt:lpstr>ACTIVITÉ : MISSION CAMION-RESTAURANT</vt:lpstr>
      <vt:lpstr>PARTIE 2 : ÉLABORE UN MENU</vt:lpstr>
      <vt:lpstr>PARTIE 3 : CRÉE UNE VARIANTE</vt:lpstr>
      <vt:lpstr>PARTIE 4 : TIENS COMPTE DES FACTEURS QUI  INFLUENCENT LES CHOIX ALIMENTAIRES</vt:lpstr>
      <vt:lpstr>RÉFLEXION</vt:lpstr>
      <vt:lpstr>FACULTATIF : ACTIVITÉ COMPLÉMENTAIRE POUR MISSION CAMION-RESTAURANT EN ENGLISH LANGUAGE ARTS, FRENCH LANGUAGE ARTS ET FRANÇAIS LANGUE PREMIÈRE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Delisle, Kenton</dc:creator>
  <cp:lastModifiedBy>Galet, Nicole</cp:lastModifiedBy>
  <cp:revision>19</cp:revision>
  <dcterms:created xsi:type="dcterms:W3CDTF">2021-01-08T22:50:53Z</dcterms:created>
  <dcterms:modified xsi:type="dcterms:W3CDTF">2022-01-18T17:56:09Z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ContentTypeId">
    <vt:lpwstr>0x010100232524BA1DCE864EBB3524F3938C9DA8</vt:lpwstr>
  </property>
  <property fmtid="{D5CDD505-2E9C-101B-9397-08002B2CF9AE}" pid="7" name="Order">
    <vt:r8>231800</vt:r8>
  </property>
  <property fmtid="{D5CDD505-2E9C-101B-9397-08002B2CF9AE}" pid="8" name="Review status">
    <vt:lpwstr>;#to review;#</vt:lpwstr>
  </property>
  <property fmtid="{D5CDD505-2E9C-101B-9397-08002B2CF9AE}" pid="9" name="_ExtendedDescription">
    <vt:lpwstr/>
  </property>
  <property fmtid="{D5CDD505-2E9C-101B-9397-08002B2CF9AE}" pid="10" name="TriggerFlowInfo">
    <vt:lpwstr/>
  </property>
</Properties>
</file>